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6" r:id="rId2"/>
    <p:sldId id="277" r:id="rId3"/>
    <p:sldId id="257" r:id="rId4"/>
    <p:sldId id="264" r:id="rId5"/>
    <p:sldId id="273" r:id="rId6"/>
    <p:sldId id="274" r:id="rId7"/>
    <p:sldId id="275" r:id="rId8"/>
    <p:sldId id="272" r:id="rId9"/>
    <p:sldId id="276" r:id="rId10"/>
    <p:sldId id="259" r:id="rId11"/>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 Mule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a:srgbClr val="62C53B"/>
    <a:srgbClr val="008000"/>
    <a:srgbClr val="6E5552"/>
    <a:srgbClr val="0C788E"/>
    <a:srgbClr val="660066"/>
    <a:srgbClr val="800080"/>
    <a:srgbClr val="422C16"/>
    <a:srgbClr val="321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94652" autoAdjust="0"/>
  </p:normalViewPr>
  <p:slideViewPr>
    <p:cSldViewPr showGuides="1">
      <p:cViewPr varScale="1">
        <p:scale>
          <a:sx n="78" d="100"/>
          <a:sy n="78" d="100"/>
        </p:scale>
        <p:origin x="12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C91322-56F9-4243-8577-AE3B1E23D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6C9F5CF6-162D-4E6D-B2E3-E9F2495A34F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348AD883-42D4-4445-8D44-0486A1EC666C}" type="datetimeFigureOut">
              <a:rPr lang="en-US"/>
              <a:pPr>
                <a:defRPr/>
              </a:pPr>
              <a:t>11/19/2021</a:t>
            </a:fld>
            <a:endParaRPr lang="en-US"/>
          </a:p>
        </p:txBody>
      </p:sp>
      <p:sp>
        <p:nvSpPr>
          <p:cNvPr id="4" name="Slide Image Placeholder 3">
            <a:extLst>
              <a:ext uri="{FF2B5EF4-FFF2-40B4-BE49-F238E27FC236}">
                <a16:creationId xmlns:a16="http://schemas.microsoft.com/office/drawing/2014/main" id="{578BC873-EE3B-4EF1-BEA6-D234428F699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9C648D9-183C-444A-B85B-EB9A73DC83D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A4F864-47B8-4CCE-9FFD-FE2E9B142EE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51AE1D7A-FB03-4B38-850C-3275711B487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856C7BE-0C0F-4DB3-A174-7A461CD93AE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Welcome my name Tushar and we are going to talk about airline safety. Due to all the media hype, it has been on everyone’s mind lately. Hopefully after this presentation you’ll feel more comforting in knowing airlines are doing everything they can to make air travel safe for you and your family.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 me give you some off the shelf numbers… Before I tell you a little story.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 airplanes flight can be separated in to 5 phases. Takeoffs and initial climb, cursing, destination and landing.</a:t>
            </a:r>
            <a:endParaRPr lang="en-US" dirty="0"/>
          </a:p>
        </p:txBody>
      </p:sp>
      <p:sp>
        <p:nvSpPr>
          <p:cNvPr id="4" name="Slide Number Placeholder 3"/>
          <p:cNvSpPr>
            <a:spLocks noGrp="1"/>
          </p:cNvSpPr>
          <p:nvPr>
            <p:ph type="sldNum" sz="quarter" idx="5"/>
          </p:nvPr>
        </p:nvSpPr>
        <p:spPr/>
        <p:txBody>
          <a:bodyPr/>
          <a:lstStyle/>
          <a:p>
            <a:pPr>
              <a:defRPr/>
            </a:pPr>
            <a:fld id="{3856C7BE-0C0F-4DB3-A174-7A461CD93AE1}" type="slidenum">
              <a:rPr lang="en-US" smtClean="0"/>
              <a:pPr>
                <a:defRPr/>
              </a:pPr>
              <a:t>1</a:t>
            </a:fld>
            <a:endParaRPr lang="en-US"/>
          </a:p>
        </p:txBody>
      </p:sp>
    </p:spTree>
    <p:extLst>
      <p:ext uri="{BB962C8B-B14F-4D97-AF65-F5344CB8AC3E}">
        <p14:creationId xmlns:p14="http://schemas.microsoft.com/office/powerpoint/2010/main" val="34291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Rectangle 4">
            <a:extLst>
              <a:ext uri="{FF2B5EF4-FFF2-40B4-BE49-F238E27FC236}">
                <a16:creationId xmlns:a16="http://schemas.microsoft.com/office/drawing/2014/main" id="{41F39398-6941-4636-867E-EB3B8626AA68}"/>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BCD02E12-4F4F-4E36-98D1-CDEAFE7B9CE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5382C6CF-E000-44E1-B85C-43DC54EBA439}"/>
              </a:ext>
            </a:extLst>
          </p:cNvPr>
          <p:cNvSpPr>
            <a:spLocks noGrp="1" noChangeArrowheads="1"/>
          </p:cNvSpPr>
          <p:nvPr>
            <p:ph type="sldNum" sz="quarter" idx="12"/>
          </p:nvPr>
        </p:nvSpPr>
        <p:spPr>
          <a:ln/>
        </p:spPr>
        <p:txBody>
          <a:bodyPr/>
          <a:lstStyle>
            <a:lvl1pPr>
              <a:defRPr/>
            </a:lvl1pPr>
          </a:lstStyle>
          <a:p>
            <a:pPr>
              <a:defRPr/>
            </a:pPr>
            <a:fld id="{5E7221DC-836E-4045-8CDD-9E428F5AD174}" type="slidenum">
              <a:rPr lang="es-ES" altLang="en-US"/>
              <a:pPr>
                <a:defRPr/>
              </a:pPr>
              <a:t>‹#›</a:t>
            </a:fld>
            <a:endParaRPr lang="es-ES" altLang="en-US"/>
          </a:p>
        </p:txBody>
      </p:sp>
    </p:spTree>
    <p:extLst>
      <p:ext uri="{BB962C8B-B14F-4D97-AF65-F5344CB8AC3E}">
        <p14:creationId xmlns:p14="http://schemas.microsoft.com/office/powerpoint/2010/main" val="185438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EFC5B58B-429D-45E9-BDBC-5CADD4903FBC}"/>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0BAD49E2-0AEE-48A0-B408-2A53D957A47E}"/>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18311674-C11E-43EF-99FA-3C3748834628}"/>
              </a:ext>
            </a:extLst>
          </p:cNvPr>
          <p:cNvSpPr>
            <a:spLocks noGrp="1" noChangeArrowheads="1"/>
          </p:cNvSpPr>
          <p:nvPr>
            <p:ph type="sldNum" sz="quarter" idx="12"/>
          </p:nvPr>
        </p:nvSpPr>
        <p:spPr>
          <a:ln/>
        </p:spPr>
        <p:txBody>
          <a:bodyPr/>
          <a:lstStyle>
            <a:lvl1pPr>
              <a:defRPr/>
            </a:lvl1pPr>
          </a:lstStyle>
          <a:p>
            <a:pPr>
              <a:defRPr/>
            </a:pPr>
            <a:fld id="{5E0E3ACF-8648-48AE-B02A-0842EFB2EC8A}" type="slidenum">
              <a:rPr lang="es-ES" altLang="en-US"/>
              <a:pPr>
                <a:defRPr/>
              </a:pPr>
              <a:t>‹#›</a:t>
            </a:fld>
            <a:endParaRPr lang="es-ES" altLang="en-US"/>
          </a:p>
        </p:txBody>
      </p:sp>
    </p:spTree>
    <p:extLst>
      <p:ext uri="{BB962C8B-B14F-4D97-AF65-F5344CB8AC3E}">
        <p14:creationId xmlns:p14="http://schemas.microsoft.com/office/powerpoint/2010/main" val="389519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407677AE-3562-4288-9742-0046D2E7ED3F}"/>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986C8DE8-77C1-49F7-A346-8C483A9CE733}"/>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13B9F7EA-AD76-41CA-A3AB-0183AD7E57E1}"/>
              </a:ext>
            </a:extLst>
          </p:cNvPr>
          <p:cNvSpPr>
            <a:spLocks noGrp="1" noChangeArrowheads="1"/>
          </p:cNvSpPr>
          <p:nvPr>
            <p:ph type="sldNum" sz="quarter" idx="12"/>
          </p:nvPr>
        </p:nvSpPr>
        <p:spPr>
          <a:ln/>
        </p:spPr>
        <p:txBody>
          <a:bodyPr/>
          <a:lstStyle>
            <a:lvl1pPr>
              <a:defRPr/>
            </a:lvl1pPr>
          </a:lstStyle>
          <a:p>
            <a:pPr>
              <a:defRPr/>
            </a:pPr>
            <a:fld id="{7BA86EFC-88B9-4C69-B6DF-4C0FDE41C235}" type="slidenum">
              <a:rPr lang="es-ES" altLang="en-US"/>
              <a:pPr>
                <a:defRPr/>
              </a:pPr>
              <a:t>‹#›</a:t>
            </a:fld>
            <a:endParaRPr lang="es-ES" altLang="en-US"/>
          </a:p>
        </p:txBody>
      </p:sp>
    </p:spTree>
    <p:extLst>
      <p:ext uri="{BB962C8B-B14F-4D97-AF65-F5344CB8AC3E}">
        <p14:creationId xmlns:p14="http://schemas.microsoft.com/office/powerpoint/2010/main" val="135135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9B95AC3F-036C-4577-9B38-89FC7CB2C73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087BB523-5BF0-4EB3-BD92-2486D2136DDC}"/>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6AE1DBA9-D98A-459D-9751-B90A297BD6C2}"/>
              </a:ext>
            </a:extLst>
          </p:cNvPr>
          <p:cNvSpPr>
            <a:spLocks noGrp="1" noChangeArrowheads="1"/>
          </p:cNvSpPr>
          <p:nvPr>
            <p:ph type="sldNum" sz="quarter" idx="12"/>
          </p:nvPr>
        </p:nvSpPr>
        <p:spPr>
          <a:ln/>
        </p:spPr>
        <p:txBody>
          <a:bodyPr/>
          <a:lstStyle>
            <a:lvl1pPr>
              <a:defRPr/>
            </a:lvl1pPr>
          </a:lstStyle>
          <a:p>
            <a:pPr>
              <a:defRPr/>
            </a:pPr>
            <a:fld id="{9A19DA7A-76FE-4CAD-AD36-A03FB9302D3E}" type="slidenum">
              <a:rPr lang="es-ES" altLang="en-US"/>
              <a:pPr>
                <a:defRPr/>
              </a:pPr>
              <a:t>‹#›</a:t>
            </a:fld>
            <a:endParaRPr lang="es-ES" altLang="en-US"/>
          </a:p>
        </p:txBody>
      </p:sp>
    </p:spTree>
    <p:extLst>
      <p:ext uri="{BB962C8B-B14F-4D97-AF65-F5344CB8AC3E}">
        <p14:creationId xmlns:p14="http://schemas.microsoft.com/office/powerpoint/2010/main" val="369468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Rectangle 4">
            <a:extLst>
              <a:ext uri="{FF2B5EF4-FFF2-40B4-BE49-F238E27FC236}">
                <a16:creationId xmlns:a16="http://schemas.microsoft.com/office/drawing/2014/main" id="{AD6937F5-B87D-49F1-93CF-3D92A216D52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73AB735B-6BF2-4863-8B60-15D8FADCDB03}"/>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5266C976-2CDF-4490-B258-0FF213BE839D}"/>
              </a:ext>
            </a:extLst>
          </p:cNvPr>
          <p:cNvSpPr>
            <a:spLocks noGrp="1" noChangeArrowheads="1"/>
          </p:cNvSpPr>
          <p:nvPr>
            <p:ph type="sldNum" sz="quarter" idx="12"/>
          </p:nvPr>
        </p:nvSpPr>
        <p:spPr>
          <a:ln/>
        </p:spPr>
        <p:txBody>
          <a:bodyPr/>
          <a:lstStyle>
            <a:lvl1pPr>
              <a:defRPr/>
            </a:lvl1pPr>
          </a:lstStyle>
          <a:p>
            <a:pPr>
              <a:defRPr/>
            </a:pPr>
            <a:fld id="{7B31520D-8D10-4730-ADC8-D661FF502CE5}" type="slidenum">
              <a:rPr lang="es-ES" altLang="en-US"/>
              <a:pPr>
                <a:defRPr/>
              </a:pPr>
              <a:t>‹#›</a:t>
            </a:fld>
            <a:endParaRPr lang="es-ES" altLang="en-US"/>
          </a:p>
        </p:txBody>
      </p:sp>
    </p:spTree>
    <p:extLst>
      <p:ext uri="{BB962C8B-B14F-4D97-AF65-F5344CB8AC3E}">
        <p14:creationId xmlns:p14="http://schemas.microsoft.com/office/powerpoint/2010/main" val="185157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a:extLst>
              <a:ext uri="{FF2B5EF4-FFF2-40B4-BE49-F238E27FC236}">
                <a16:creationId xmlns:a16="http://schemas.microsoft.com/office/drawing/2014/main" id="{AF8A49C4-4433-4650-9834-06D36631B6F9}"/>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86FD3561-7FAE-42DB-848A-28B97BADDAC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F026F3D3-6778-4C17-B7C5-202D4F95B946}"/>
              </a:ext>
            </a:extLst>
          </p:cNvPr>
          <p:cNvSpPr>
            <a:spLocks noGrp="1" noChangeArrowheads="1"/>
          </p:cNvSpPr>
          <p:nvPr>
            <p:ph type="sldNum" sz="quarter" idx="12"/>
          </p:nvPr>
        </p:nvSpPr>
        <p:spPr>
          <a:ln/>
        </p:spPr>
        <p:txBody>
          <a:bodyPr/>
          <a:lstStyle>
            <a:lvl1pPr>
              <a:defRPr/>
            </a:lvl1pPr>
          </a:lstStyle>
          <a:p>
            <a:pPr>
              <a:defRPr/>
            </a:pPr>
            <a:fld id="{B2272494-CF4F-4DFB-97F2-D52C7E1300E8}" type="slidenum">
              <a:rPr lang="es-ES" altLang="en-US"/>
              <a:pPr>
                <a:defRPr/>
              </a:pPr>
              <a:t>‹#›</a:t>
            </a:fld>
            <a:endParaRPr lang="es-ES" altLang="en-US"/>
          </a:p>
        </p:txBody>
      </p:sp>
    </p:spTree>
    <p:extLst>
      <p:ext uri="{BB962C8B-B14F-4D97-AF65-F5344CB8AC3E}">
        <p14:creationId xmlns:p14="http://schemas.microsoft.com/office/powerpoint/2010/main" val="3256513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Rectangle 4">
            <a:extLst>
              <a:ext uri="{FF2B5EF4-FFF2-40B4-BE49-F238E27FC236}">
                <a16:creationId xmlns:a16="http://schemas.microsoft.com/office/drawing/2014/main" id="{6E933E85-FA34-4FD0-A7AF-7DB3F92DD81B}"/>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599C559-5F52-4450-A4FF-8078E493A77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BAC6A72E-894D-4878-89B5-4A4843B3C38E}"/>
              </a:ext>
            </a:extLst>
          </p:cNvPr>
          <p:cNvSpPr>
            <a:spLocks noGrp="1" noChangeArrowheads="1"/>
          </p:cNvSpPr>
          <p:nvPr>
            <p:ph type="sldNum" sz="quarter" idx="12"/>
          </p:nvPr>
        </p:nvSpPr>
        <p:spPr>
          <a:ln/>
        </p:spPr>
        <p:txBody>
          <a:bodyPr/>
          <a:lstStyle>
            <a:lvl1pPr>
              <a:defRPr/>
            </a:lvl1pPr>
          </a:lstStyle>
          <a:p>
            <a:pPr>
              <a:defRPr/>
            </a:pPr>
            <a:fld id="{45515148-2BF1-4FD8-B1D1-B73620568599}" type="slidenum">
              <a:rPr lang="es-ES" altLang="en-US"/>
              <a:pPr>
                <a:defRPr/>
              </a:pPr>
              <a:t>‹#›</a:t>
            </a:fld>
            <a:endParaRPr lang="es-ES" altLang="en-US"/>
          </a:p>
        </p:txBody>
      </p:sp>
    </p:spTree>
    <p:extLst>
      <p:ext uri="{BB962C8B-B14F-4D97-AF65-F5344CB8AC3E}">
        <p14:creationId xmlns:p14="http://schemas.microsoft.com/office/powerpoint/2010/main" val="322653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Rectangle 4">
            <a:extLst>
              <a:ext uri="{FF2B5EF4-FFF2-40B4-BE49-F238E27FC236}">
                <a16:creationId xmlns:a16="http://schemas.microsoft.com/office/drawing/2014/main" id="{C26FDC92-D1C6-4EDA-9A2B-013743DFE5CE}"/>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98E5FF17-BA13-45AA-82DF-8AB74A9F65E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5" name="Rectangle 6">
            <a:extLst>
              <a:ext uri="{FF2B5EF4-FFF2-40B4-BE49-F238E27FC236}">
                <a16:creationId xmlns:a16="http://schemas.microsoft.com/office/drawing/2014/main" id="{1A7CAD7C-60C9-4C48-8BD9-E4A3002A5FAD}"/>
              </a:ext>
            </a:extLst>
          </p:cNvPr>
          <p:cNvSpPr>
            <a:spLocks noGrp="1" noChangeArrowheads="1"/>
          </p:cNvSpPr>
          <p:nvPr>
            <p:ph type="sldNum" sz="quarter" idx="12"/>
          </p:nvPr>
        </p:nvSpPr>
        <p:spPr>
          <a:ln/>
        </p:spPr>
        <p:txBody>
          <a:bodyPr/>
          <a:lstStyle>
            <a:lvl1pPr>
              <a:defRPr/>
            </a:lvl1pPr>
          </a:lstStyle>
          <a:p>
            <a:pPr>
              <a:defRPr/>
            </a:pPr>
            <a:fld id="{9BD3DF3F-E2DE-45F0-8D91-E78F86D311E3}" type="slidenum">
              <a:rPr lang="es-ES" altLang="en-US"/>
              <a:pPr>
                <a:defRPr/>
              </a:pPr>
              <a:t>‹#›</a:t>
            </a:fld>
            <a:endParaRPr lang="es-ES" altLang="en-US"/>
          </a:p>
        </p:txBody>
      </p:sp>
    </p:spTree>
    <p:extLst>
      <p:ext uri="{BB962C8B-B14F-4D97-AF65-F5344CB8AC3E}">
        <p14:creationId xmlns:p14="http://schemas.microsoft.com/office/powerpoint/2010/main" val="3119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AB3D52-5887-45D2-BCC0-CAFEE9E761C4}"/>
              </a:ext>
            </a:extLst>
          </p:cNvPr>
          <p:cNvSpPr>
            <a:spLocks noGrp="1" noChangeArrowheads="1"/>
          </p:cNvSpPr>
          <p:nvPr>
            <p:ph type="dt" sz="half" idx="10"/>
          </p:nvPr>
        </p:nvSpPr>
        <p:spPr>
          <a:ln/>
        </p:spPr>
        <p:txBody>
          <a:bodyPr/>
          <a:lstStyle>
            <a:lvl1pPr>
              <a:defRPr/>
            </a:lvl1pPr>
          </a:lstStyle>
          <a:p>
            <a:pPr>
              <a:defRPr/>
            </a:pPr>
            <a:endParaRPr lang="es-ES"/>
          </a:p>
        </p:txBody>
      </p:sp>
      <p:sp>
        <p:nvSpPr>
          <p:cNvPr id="3" name="Rectangle 5">
            <a:extLst>
              <a:ext uri="{FF2B5EF4-FFF2-40B4-BE49-F238E27FC236}">
                <a16:creationId xmlns:a16="http://schemas.microsoft.com/office/drawing/2014/main" id="{FB4347B2-BB46-430C-856B-ABD6EE8EC0F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4" name="Rectangle 6">
            <a:extLst>
              <a:ext uri="{FF2B5EF4-FFF2-40B4-BE49-F238E27FC236}">
                <a16:creationId xmlns:a16="http://schemas.microsoft.com/office/drawing/2014/main" id="{B937D3CE-FD50-4254-8D3B-5830A85ED599}"/>
              </a:ext>
            </a:extLst>
          </p:cNvPr>
          <p:cNvSpPr>
            <a:spLocks noGrp="1" noChangeArrowheads="1"/>
          </p:cNvSpPr>
          <p:nvPr>
            <p:ph type="sldNum" sz="quarter" idx="12"/>
          </p:nvPr>
        </p:nvSpPr>
        <p:spPr>
          <a:ln/>
        </p:spPr>
        <p:txBody>
          <a:bodyPr/>
          <a:lstStyle>
            <a:lvl1pPr>
              <a:defRPr/>
            </a:lvl1pPr>
          </a:lstStyle>
          <a:p>
            <a:pPr>
              <a:defRPr/>
            </a:pPr>
            <a:fld id="{7B9C4CBA-D05E-4442-978D-1D3A4EF28861}" type="slidenum">
              <a:rPr lang="es-ES" altLang="en-US"/>
              <a:pPr>
                <a:defRPr/>
              </a:pPr>
              <a:t>‹#›</a:t>
            </a:fld>
            <a:endParaRPr lang="es-ES" altLang="en-US"/>
          </a:p>
        </p:txBody>
      </p:sp>
    </p:spTree>
    <p:extLst>
      <p:ext uri="{BB962C8B-B14F-4D97-AF65-F5344CB8AC3E}">
        <p14:creationId xmlns:p14="http://schemas.microsoft.com/office/powerpoint/2010/main" val="410488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CCA066F8-3F05-4B12-BB8D-4620ABADB6A7}"/>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7959F48C-9878-49CC-906C-18340476E34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77BB76E8-6ED2-4E00-813F-5A89837B879C}"/>
              </a:ext>
            </a:extLst>
          </p:cNvPr>
          <p:cNvSpPr>
            <a:spLocks noGrp="1" noChangeArrowheads="1"/>
          </p:cNvSpPr>
          <p:nvPr>
            <p:ph type="sldNum" sz="quarter" idx="12"/>
          </p:nvPr>
        </p:nvSpPr>
        <p:spPr>
          <a:ln/>
        </p:spPr>
        <p:txBody>
          <a:bodyPr/>
          <a:lstStyle>
            <a:lvl1pPr>
              <a:defRPr/>
            </a:lvl1pPr>
          </a:lstStyle>
          <a:p>
            <a:pPr>
              <a:defRPr/>
            </a:pPr>
            <a:fld id="{6A78360D-A978-4248-BC50-A4CDF54DEB99}" type="slidenum">
              <a:rPr lang="es-ES" altLang="en-US"/>
              <a:pPr>
                <a:defRPr/>
              </a:pPr>
              <a:t>‹#›</a:t>
            </a:fld>
            <a:endParaRPr lang="es-ES" altLang="en-US"/>
          </a:p>
        </p:txBody>
      </p:sp>
    </p:spTree>
    <p:extLst>
      <p:ext uri="{BB962C8B-B14F-4D97-AF65-F5344CB8AC3E}">
        <p14:creationId xmlns:p14="http://schemas.microsoft.com/office/powerpoint/2010/main" val="320451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A710616D-01D1-4095-8D8D-CC8385D985C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59BF1D5-86D3-481A-AAF7-EA90D3507846}"/>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13A19543-70AB-4F08-966D-3D190DA76804}"/>
              </a:ext>
            </a:extLst>
          </p:cNvPr>
          <p:cNvSpPr>
            <a:spLocks noGrp="1" noChangeArrowheads="1"/>
          </p:cNvSpPr>
          <p:nvPr>
            <p:ph type="sldNum" sz="quarter" idx="12"/>
          </p:nvPr>
        </p:nvSpPr>
        <p:spPr>
          <a:ln/>
        </p:spPr>
        <p:txBody>
          <a:bodyPr/>
          <a:lstStyle>
            <a:lvl1pPr>
              <a:defRPr/>
            </a:lvl1pPr>
          </a:lstStyle>
          <a:p>
            <a:pPr>
              <a:defRPr/>
            </a:pPr>
            <a:fld id="{ACBB0601-5926-414C-8EB6-A9580E98F2B5}" type="slidenum">
              <a:rPr lang="es-ES" altLang="en-US"/>
              <a:pPr>
                <a:defRPr/>
              </a:pPr>
              <a:t>‹#›</a:t>
            </a:fld>
            <a:endParaRPr lang="es-ES" altLang="en-US"/>
          </a:p>
        </p:txBody>
      </p:sp>
    </p:spTree>
    <p:extLst>
      <p:ext uri="{BB962C8B-B14F-4D97-AF65-F5344CB8AC3E}">
        <p14:creationId xmlns:p14="http://schemas.microsoft.com/office/powerpoint/2010/main" val="179408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99F5FD1-E7B7-467F-94A5-995DF318F5E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785738D9-C5E3-4606-98F4-C3E56C936DB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7509FD99-1C39-4D16-AC22-EDD8E34ACBB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s-ES"/>
          </a:p>
        </p:txBody>
      </p:sp>
      <p:sp>
        <p:nvSpPr>
          <p:cNvPr id="1029" name="Rectangle 5">
            <a:extLst>
              <a:ext uri="{FF2B5EF4-FFF2-40B4-BE49-F238E27FC236}">
                <a16:creationId xmlns:a16="http://schemas.microsoft.com/office/drawing/2014/main" id="{C9FE6810-AC7F-4582-B30E-DCC134DBCF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s-ES"/>
          </a:p>
        </p:txBody>
      </p:sp>
      <p:sp>
        <p:nvSpPr>
          <p:cNvPr id="1030" name="Rectangle 6">
            <a:extLst>
              <a:ext uri="{FF2B5EF4-FFF2-40B4-BE49-F238E27FC236}">
                <a16:creationId xmlns:a16="http://schemas.microsoft.com/office/drawing/2014/main" id="{A4CD206D-C2F8-4662-A200-1BC8525625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A8689E2-C38D-487F-945B-259750F64275}" type="slidenum">
              <a:rPr lang="es-ES" altLang="en-US"/>
              <a:pPr>
                <a:defRPr/>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2.m4a"/><Relationship Id="rId7" Type="http://schemas.openxmlformats.org/officeDocument/2006/relationships/image" Target="../media/image6.png"/><Relationship Id="rId12"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9.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audio" Target="../media/media7.m4a"/><Relationship Id="rId7" Type="http://schemas.openxmlformats.org/officeDocument/2006/relationships/image" Target="../media/image16.png"/><Relationship Id="rId12" Type="http://schemas.openxmlformats.org/officeDocument/2006/relationships/image" Target="../media/image21.sv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20.png"/><Relationship Id="rId5" Type="http://schemas.openxmlformats.org/officeDocument/2006/relationships/image" Target="../media/image5.png"/><Relationship Id="rId15" Type="http://schemas.openxmlformats.org/officeDocument/2006/relationships/image" Target="../media/image4.png"/><Relationship Id="rId10" Type="http://schemas.openxmlformats.org/officeDocument/2006/relationships/image" Target="../media/image19.svg"/><Relationship Id="rId4" Type="http://schemas.openxmlformats.org/officeDocument/2006/relationships/slideLayout" Target="../slideLayouts/slideLayout2.xml"/><Relationship Id="rId9" Type="http://schemas.openxmlformats.org/officeDocument/2006/relationships/image" Target="../media/image18.png"/><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audio" Target="../media/media9.m4a"/><Relationship Id="rId7" Type="http://schemas.openxmlformats.org/officeDocument/2006/relationships/image" Target="../media/image25.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TextBox 5">
            <a:extLst>
              <a:ext uri="{FF2B5EF4-FFF2-40B4-BE49-F238E27FC236}">
                <a16:creationId xmlns:a16="http://schemas.microsoft.com/office/drawing/2014/main" id="{592B13B0-03E9-452B-981A-33EE5303A3DE}"/>
              </a:ext>
            </a:extLst>
          </p:cNvPr>
          <p:cNvSpPr txBox="1">
            <a:spLocks noChangeArrowheads="1"/>
          </p:cNvSpPr>
          <p:nvPr/>
        </p:nvSpPr>
        <p:spPr bwMode="auto">
          <a:xfrm>
            <a:off x="595313" y="839788"/>
            <a:ext cx="3471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4800" b="1" dirty="0">
                <a:solidFill>
                  <a:srgbClr val="FF0000"/>
                </a:solidFill>
                <a:latin typeface="Bahnschrift Light Condensed" panose="020B0502040204020203" pitchFamily="34" charset="0"/>
              </a:rPr>
              <a:t>Montego Airline</a:t>
            </a:r>
          </a:p>
        </p:txBody>
      </p:sp>
      <p:sp>
        <p:nvSpPr>
          <p:cNvPr id="7" name="TextBox 6">
            <a:extLst>
              <a:ext uri="{FF2B5EF4-FFF2-40B4-BE49-F238E27FC236}">
                <a16:creationId xmlns:a16="http://schemas.microsoft.com/office/drawing/2014/main" id="{C211F501-5FC6-42E8-B9F6-B8A5A9597483}"/>
              </a:ext>
            </a:extLst>
          </p:cNvPr>
          <p:cNvSpPr txBox="1"/>
          <p:nvPr/>
        </p:nvSpPr>
        <p:spPr>
          <a:xfrm>
            <a:off x="1387475" y="1662113"/>
            <a:ext cx="3184525" cy="461962"/>
          </a:xfrm>
          <a:prstGeom prst="rect">
            <a:avLst/>
          </a:prstGeom>
          <a:noFill/>
        </p:spPr>
        <p:txBody>
          <a:bodyPr>
            <a:spAutoFit/>
          </a:bodyPr>
          <a:lstStyle/>
          <a:p>
            <a:pPr>
              <a:defRPr/>
            </a:pPr>
            <a:r>
              <a:rPr lang="en-US" sz="24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Airline</a:t>
            </a:r>
            <a:r>
              <a:rPr lang="en-US" sz="24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Safety</a:t>
            </a:r>
          </a:p>
        </p:txBody>
      </p:sp>
      <p:sp>
        <p:nvSpPr>
          <p:cNvPr id="3076" name="TextBox 7">
            <a:extLst>
              <a:ext uri="{FF2B5EF4-FFF2-40B4-BE49-F238E27FC236}">
                <a16:creationId xmlns:a16="http://schemas.microsoft.com/office/drawing/2014/main" id="{0D2FC364-0C58-420F-ACF2-17A2AE276642}"/>
              </a:ext>
            </a:extLst>
          </p:cNvPr>
          <p:cNvSpPr txBox="1">
            <a:spLocks noChangeArrowheads="1"/>
          </p:cNvSpPr>
          <p:nvPr/>
        </p:nvSpPr>
        <p:spPr bwMode="auto">
          <a:xfrm>
            <a:off x="6519910" y="5229200"/>
            <a:ext cx="1727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solidFill>
                  <a:schemeClr val="accent2"/>
                </a:solidFill>
                <a:latin typeface="Open Sans" panose="020B0606030504020204" pitchFamily="34" charset="0"/>
                <a:cs typeface="Open Sans" panose="020B0606030504020204" pitchFamily="34" charset="0"/>
              </a:rPr>
              <a:t>Presented by </a:t>
            </a:r>
          </a:p>
          <a:p>
            <a:pPr>
              <a:spcBef>
                <a:spcPct val="0"/>
              </a:spcBef>
              <a:buFontTx/>
              <a:buNone/>
            </a:pPr>
            <a:r>
              <a:rPr lang="en-US" altLang="en-US" sz="1800" b="1" dirty="0">
                <a:solidFill>
                  <a:schemeClr val="accent2"/>
                </a:solidFill>
                <a:latin typeface="Open Sans" panose="020B0606030504020204" pitchFamily="34" charset="0"/>
                <a:cs typeface="Open Sans" panose="020B0606030504020204" pitchFamily="34" charset="0"/>
              </a:rPr>
              <a:t>Tushar Muley</a:t>
            </a:r>
          </a:p>
        </p:txBody>
      </p:sp>
      <p:pic>
        <p:nvPicPr>
          <p:cNvPr id="3077" name="Picture 10">
            <a:extLst>
              <a:ext uri="{FF2B5EF4-FFF2-40B4-BE49-F238E27FC236}">
                <a16:creationId xmlns:a16="http://schemas.microsoft.com/office/drawing/2014/main" id="{C0D6FBA7-2A41-4A5B-ACA9-BD53923C5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687388"/>
            <a:ext cx="16891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Box 11">
            <a:extLst>
              <a:ext uri="{FF2B5EF4-FFF2-40B4-BE49-F238E27FC236}">
                <a16:creationId xmlns:a16="http://schemas.microsoft.com/office/drawing/2014/main" id="{FCB08329-A0C5-4436-9FA3-F78316016357}"/>
              </a:ext>
            </a:extLst>
          </p:cNvPr>
          <p:cNvSpPr txBox="1">
            <a:spLocks noChangeArrowheads="1"/>
          </p:cNvSpPr>
          <p:nvPr/>
        </p:nvSpPr>
        <p:spPr bwMode="auto">
          <a:xfrm>
            <a:off x="6519910" y="5876900"/>
            <a:ext cx="18712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accent2"/>
                </a:solidFill>
                <a:latin typeface="Open Sans" panose="020B0606030504020204" pitchFamily="34" charset="0"/>
                <a:cs typeface="Open Sans" panose="020B0606030504020204" pitchFamily="34" charset="0"/>
              </a:rPr>
              <a:t>November 20, 2021</a:t>
            </a:r>
          </a:p>
        </p:txBody>
      </p:sp>
      <p:sp>
        <p:nvSpPr>
          <p:cNvPr id="8" name="TextBox 7">
            <a:extLst>
              <a:ext uri="{FF2B5EF4-FFF2-40B4-BE49-F238E27FC236}">
                <a16:creationId xmlns:a16="http://schemas.microsoft.com/office/drawing/2014/main" id="{D25CDF63-3126-4A00-8790-67DA16A05246}"/>
              </a:ext>
            </a:extLst>
          </p:cNvPr>
          <p:cNvSpPr txBox="1">
            <a:spLocks noChangeArrowheads="1"/>
          </p:cNvSpPr>
          <p:nvPr/>
        </p:nvSpPr>
        <p:spPr bwMode="auto">
          <a:xfrm>
            <a:off x="4644008" y="6505599"/>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accent2"/>
                </a:solidFill>
                <a:latin typeface="Open Sans" panose="020B0606030504020204" pitchFamily="34" charset="0"/>
                <a:cs typeface="Open Sans" panose="020B0606030504020204" pitchFamily="34" charset="0"/>
              </a:rPr>
              <a:t>Bellevue University DSC 640 | Professor C. Williams</a:t>
            </a:r>
          </a:p>
        </p:txBody>
      </p:sp>
      <p:pic>
        <p:nvPicPr>
          <p:cNvPr id="6" name="Audio 5">
            <a:hlinkClick r:id="" action="ppaction://media"/>
            <a:extLst>
              <a:ext uri="{FF2B5EF4-FFF2-40B4-BE49-F238E27FC236}">
                <a16:creationId xmlns:a16="http://schemas.microsoft.com/office/drawing/2014/main" id="{A42F6080-DA46-449B-9E96-68149FFD9A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680"/>
    </mc:Choice>
    <mc:Fallback>
      <p:transition spd="slow" advTm="3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5">
            <a:extLst>
              <a:ext uri="{FF2B5EF4-FFF2-40B4-BE49-F238E27FC236}">
                <a16:creationId xmlns:a16="http://schemas.microsoft.com/office/drawing/2014/main" id="{6A148013-7421-456C-B3A1-B6F4AC5F7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8">
            <a:extLst>
              <a:ext uri="{FF2B5EF4-FFF2-40B4-BE49-F238E27FC236}">
                <a16:creationId xmlns:a16="http://schemas.microsoft.com/office/drawing/2014/main" id="{A5D7C18A-40FB-419E-B602-C600C07CEE2D}"/>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0244" name="Slide Number Placeholder 3">
            <a:extLst>
              <a:ext uri="{FF2B5EF4-FFF2-40B4-BE49-F238E27FC236}">
                <a16:creationId xmlns:a16="http://schemas.microsoft.com/office/drawing/2014/main" id="{787F305E-04DD-4CFF-9A1C-999C6C305D9A}"/>
              </a:ext>
            </a:extLst>
          </p:cNvPr>
          <p:cNvSpPr>
            <a:spLocks noGrp="1" noChangeArrowheads="1"/>
          </p:cNvSpPr>
          <p:nvPr>
            <p:ph type="sldNum" sz="quarter" idx="12"/>
          </p:nvPr>
        </p:nvSpPr>
        <p:spPr>
          <a:xfrm>
            <a:off x="34925" y="6245225"/>
            <a:ext cx="360363"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5D96FBB-C377-45AC-A71F-516C5BADB3C9}" type="slidenum">
              <a:rPr lang="es-ES" altLang="en-US" sz="1400" smtClean="0"/>
              <a:pPr>
                <a:spcBef>
                  <a:spcPct val="0"/>
                </a:spcBef>
                <a:buFontTx/>
                <a:buNone/>
              </a:pPr>
              <a:t>10</a:t>
            </a:fld>
            <a:endParaRPr lang="es-ES" altLang="en-US" sz="1400"/>
          </a:p>
        </p:txBody>
      </p:sp>
      <p:sp>
        <p:nvSpPr>
          <p:cNvPr id="2" name="TextBox 1">
            <a:extLst>
              <a:ext uri="{FF2B5EF4-FFF2-40B4-BE49-F238E27FC236}">
                <a16:creationId xmlns:a16="http://schemas.microsoft.com/office/drawing/2014/main" id="{F560E59D-7D2E-4FB9-9A07-5D30822D714A}"/>
              </a:ext>
            </a:extLst>
          </p:cNvPr>
          <p:cNvSpPr txBox="1"/>
          <p:nvPr/>
        </p:nvSpPr>
        <p:spPr>
          <a:xfrm>
            <a:off x="2179638" y="1916113"/>
            <a:ext cx="4768850" cy="1107996"/>
          </a:xfrm>
          <a:prstGeom prst="rect">
            <a:avLst/>
          </a:prstGeom>
          <a:noFill/>
        </p:spPr>
        <p:txBody>
          <a:bodyPr>
            <a:spAutoFit/>
          </a:bodyPr>
          <a:lstStyle/>
          <a:p>
            <a:pPr algn="ctr">
              <a:defRPr/>
            </a:pPr>
            <a:r>
              <a:rPr lang="en-US" sz="6600" dirty="0">
                <a:solidFill>
                  <a:srgbClr val="FF9933"/>
                </a:solidFill>
              </a:rPr>
              <a:t>Thank You.</a:t>
            </a:r>
          </a:p>
        </p:txBody>
      </p:sp>
      <p:pic>
        <p:nvPicPr>
          <p:cNvPr id="3" name="Audio 2">
            <a:hlinkClick r:id="" action="ppaction://media"/>
            <a:extLst>
              <a:ext uri="{FF2B5EF4-FFF2-40B4-BE49-F238E27FC236}">
                <a16:creationId xmlns:a16="http://schemas.microsoft.com/office/drawing/2014/main" id="{4625E8C0-EE2D-49BA-9210-F8F19828C8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82"/>
    </mc:Choice>
    <mc:Fallback>
      <p:transition spd="slow" advTm="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2</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Off the Shelf Numbers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58084"/>
            <a:ext cx="2016224" cy="283270"/>
          </a:xfrm>
          <a:solidFill>
            <a:schemeClr val="bg1"/>
          </a:solidFill>
        </p:spPr>
        <p:txBody>
          <a:bodyPr/>
          <a:lstStyle/>
          <a:p>
            <a:pPr eaLnBrk="1" hangingPunct="1">
              <a:defRPr/>
            </a:pPr>
            <a:r>
              <a:rPr lang="en-US" altLang="en-US" sz="1400" b="1" dirty="0">
                <a:solidFill>
                  <a:schemeClr val="bg1">
                    <a:lumMod val="50000"/>
                  </a:schemeClr>
                </a:solidFill>
              </a:rPr>
              <a:t>Airline Phases</a:t>
            </a:r>
            <a:endParaRPr lang="tr-TR" altLang="en-US" sz="1400" b="1" dirty="0">
              <a:solidFill>
                <a:schemeClr val="bg1">
                  <a:lumMod val="50000"/>
                </a:schemeClr>
              </a:solidFill>
            </a:endParaRPr>
          </a:p>
        </p:txBody>
      </p:sp>
      <p:sp>
        <p:nvSpPr>
          <p:cNvPr id="9" name="TextBox 8">
            <a:extLst>
              <a:ext uri="{FF2B5EF4-FFF2-40B4-BE49-F238E27FC236}">
                <a16:creationId xmlns:a16="http://schemas.microsoft.com/office/drawing/2014/main" id="{F007DCB8-027C-4CD7-A900-FF4EF5CA9E72}"/>
              </a:ext>
            </a:extLst>
          </p:cNvPr>
          <p:cNvSpPr txBox="1"/>
          <p:nvPr/>
        </p:nvSpPr>
        <p:spPr>
          <a:xfrm>
            <a:off x="2274526" y="1455167"/>
            <a:ext cx="6257914" cy="677108"/>
          </a:xfrm>
          <a:prstGeom prst="rect">
            <a:avLst/>
          </a:prstGeom>
          <a:noFill/>
        </p:spPr>
        <p:txBody>
          <a:bodyPr wrap="square" rtlCol="0">
            <a:spAutoFit/>
          </a:bodyPr>
          <a:lstStyle/>
          <a:p>
            <a:r>
              <a:rPr lang="en-US" sz="2400" b="1" dirty="0">
                <a:solidFill>
                  <a:schemeClr val="bg1">
                    <a:lumMod val="50000"/>
                  </a:schemeClr>
                </a:solidFill>
              </a:rPr>
              <a:t>Takeoffs and Initial Climb</a:t>
            </a:r>
          </a:p>
          <a:p>
            <a:r>
              <a:rPr lang="en-US" sz="1400" b="1" dirty="0">
                <a:solidFill>
                  <a:srgbClr val="FF9933"/>
                </a:solidFill>
              </a:rPr>
              <a:t>2% of the time | Cause 14% of all fatalities | 6% of the 14% are onboard</a:t>
            </a:r>
          </a:p>
        </p:txBody>
      </p:sp>
      <p:sp>
        <p:nvSpPr>
          <p:cNvPr id="14" name="TextBox 13">
            <a:extLst>
              <a:ext uri="{FF2B5EF4-FFF2-40B4-BE49-F238E27FC236}">
                <a16:creationId xmlns:a16="http://schemas.microsoft.com/office/drawing/2014/main" id="{89A9B7B0-82BE-4482-9AC6-9EB7E9383864}"/>
              </a:ext>
            </a:extLst>
          </p:cNvPr>
          <p:cNvSpPr txBox="1"/>
          <p:nvPr/>
        </p:nvSpPr>
        <p:spPr>
          <a:xfrm>
            <a:off x="2274526" y="3117550"/>
            <a:ext cx="6257914" cy="677108"/>
          </a:xfrm>
          <a:prstGeom prst="rect">
            <a:avLst/>
          </a:prstGeom>
          <a:noFill/>
        </p:spPr>
        <p:txBody>
          <a:bodyPr wrap="square" rtlCol="0">
            <a:spAutoFit/>
          </a:bodyPr>
          <a:lstStyle/>
          <a:p>
            <a:r>
              <a:rPr lang="en-US" sz="2400" b="1" dirty="0">
                <a:solidFill>
                  <a:schemeClr val="bg1">
                    <a:lumMod val="50000"/>
                  </a:schemeClr>
                </a:solidFill>
              </a:rPr>
              <a:t>Cursing</a:t>
            </a:r>
          </a:p>
          <a:p>
            <a:r>
              <a:rPr lang="en-US" sz="1400" b="1" dirty="0">
                <a:solidFill>
                  <a:srgbClr val="FF9933"/>
                </a:solidFill>
              </a:rPr>
              <a:t>57% of the time | Causes 11% of all fatalities</a:t>
            </a:r>
          </a:p>
        </p:txBody>
      </p:sp>
      <p:cxnSp>
        <p:nvCxnSpPr>
          <p:cNvPr id="11" name="Straight Connector 10">
            <a:extLst>
              <a:ext uri="{FF2B5EF4-FFF2-40B4-BE49-F238E27FC236}">
                <a16:creationId xmlns:a16="http://schemas.microsoft.com/office/drawing/2014/main" id="{BAEFD8F7-C644-46AE-B24C-08E45A201D04}"/>
              </a:ext>
            </a:extLst>
          </p:cNvPr>
          <p:cNvCxnSpPr/>
          <p:nvPr/>
        </p:nvCxnSpPr>
        <p:spPr>
          <a:xfrm>
            <a:off x="2130510" y="1253951"/>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FC463FF-2EFB-48D6-BF8E-B9E795140ED6}"/>
              </a:ext>
            </a:extLst>
          </p:cNvPr>
          <p:cNvCxnSpPr/>
          <p:nvPr/>
        </p:nvCxnSpPr>
        <p:spPr>
          <a:xfrm>
            <a:off x="2130510" y="4941168"/>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A8EEBA4-61B9-437E-8F13-A692706F70AE}"/>
              </a:ext>
            </a:extLst>
          </p:cNvPr>
          <p:cNvCxnSpPr/>
          <p:nvPr/>
        </p:nvCxnSpPr>
        <p:spPr>
          <a:xfrm>
            <a:off x="2130510" y="2918763"/>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7589EF-6DE5-45F8-9C6C-CE6D1932954A}"/>
              </a:ext>
            </a:extLst>
          </p:cNvPr>
          <p:cNvSpPr txBox="1"/>
          <p:nvPr/>
        </p:nvSpPr>
        <p:spPr>
          <a:xfrm>
            <a:off x="2274526" y="4974555"/>
            <a:ext cx="6257914" cy="677108"/>
          </a:xfrm>
          <a:prstGeom prst="rect">
            <a:avLst/>
          </a:prstGeom>
          <a:noFill/>
        </p:spPr>
        <p:txBody>
          <a:bodyPr wrap="square" rtlCol="0">
            <a:spAutoFit/>
          </a:bodyPr>
          <a:lstStyle/>
          <a:p>
            <a:r>
              <a:rPr lang="en-US" sz="2400" b="1" dirty="0">
                <a:solidFill>
                  <a:schemeClr val="bg1">
                    <a:lumMod val="50000"/>
                  </a:schemeClr>
                </a:solidFill>
              </a:rPr>
              <a:t>Landing and Destination</a:t>
            </a:r>
          </a:p>
          <a:p>
            <a:r>
              <a:rPr lang="en-US" sz="1400" b="1" dirty="0">
                <a:solidFill>
                  <a:srgbClr val="FF9933"/>
                </a:solidFill>
              </a:rPr>
              <a:t>4% of the time | Causes 46% of all fatalities</a:t>
            </a:r>
          </a:p>
        </p:txBody>
      </p:sp>
      <p:pic>
        <p:nvPicPr>
          <p:cNvPr id="15" name="Picture 14">
            <a:extLst>
              <a:ext uri="{FF2B5EF4-FFF2-40B4-BE49-F238E27FC236}">
                <a16:creationId xmlns:a16="http://schemas.microsoft.com/office/drawing/2014/main" id="{22BA1DA8-E381-4CAE-BE19-66B04661010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3378518">
            <a:off x="579324" y="2802673"/>
            <a:ext cx="1013323" cy="1126523"/>
          </a:xfrm>
          <a:prstGeom prst="rect">
            <a:avLst/>
          </a:prstGeom>
        </p:spPr>
      </p:pic>
      <p:pic>
        <p:nvPicPr>
          <p:cNvPr id="23" name="Picture 22">
            <a:extLst>
              <a:ext uri="{FF2B5EF4-FFF2-40B4-BE49-F238E27FC236}">
                <a16:creationId xmlns:a16="http://schemas.microsoft.com/office/drawing/2014/main" id="{3A29A5DE-DB1F-4822-B938-4BBC895536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020" y="5013176"/>
            <a:ext cx="1268684" cy="733697"/>
          </a:xfrm>
          <a:prstGeom prst="rect">
            <a:avLst/>
          </a:prstGeom>
        </p:spPr>
      </p:pic>
      <p:pic>
        <p:nvPicPr>
          <p:cNvPr id="27" name="Picture 26">
            <a:extLst>
              <a:ext uri="{FF2B5EF4-FFF2-40B4-BE49-F238E27FC236}">
                <a16:creationId xmlns:a16="http://schemas.microsoft.com/office/drawing/2014/main" id="{4F0F4D88-9BA9-4D78-8CAA-E7DF5049480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 y="1412251"/>
            <a:ext cx="1601302" cy="610901"/>
          </a:xfrm>
          <a:prstGeom prst="rect">
            <a:avLst/>
          </a:prstGeom>
        </p:spPr>
      </p:pic>
      <p:pic>
        <p:nvPicPr>
          <p:cNvPr id="29" name="Audio 28">
            <a:hlinkClick r:id="" action="ppaction://media"/>
            <a:extLst>
              <a:ext uri="{FF2B5EF4-FFF2-40B4-BE49-F238E27FC236}">
                <a16:creationId xmlns:a16="http://schemas.microsoft.com/office/drawing/2014/main" id="{C6693FDF-B62E-4F77-9D88-07D2BC3057F9}"/>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607990751"/>
      </p:ext>
    </p:extLst>
  </p:cSld>
  <p:clrMapOvr>
    <a:masterClrMapping/>
  </p:clrMapOvr>
  <mc:AlternateContent xmlns:mc="http://schemas.openxmlformats.org/markup-compatibility/2006">
    <mc:Choice xmlns:p14="http://schemas.microsoft.com/office/powerpoint/2010/main" Requires="p14">
      <p:transition spd="slow" p14:dur="2000" advTm="169378"/>
    </mc:Choice>
    <mc:Fallback>
      <p:transition spd="slow" advTm="169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9"/>
                </p:tgtEl>
              </p:cMediaNode>
            </p:audio>
          </p:childTnLst>
        </p:cTn>
      </p:par>
    </p:tnLst>
    <p:bldLst>
      <p:bldP spid="14"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4098" name="Picture 5">
            <a:extLst>
              <a:ext uri="{FF2B5EF4-FFF2-40B4-BE49-F238E27FC236}">
                <a16:creationId xmlns:a16="http://schemas.microsoft.com/office/drawing/2014/main" id="{C4F5DEFE-36CE-4BED-BF58-832050272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Slide Number Placeholder 6">
            <a:extLst>
              <a:ext uri="{FF2B5EF4-FFF2-40B4-BE49-F238E27FC236}">
                <a16:creationId xmlns:a16="http://schemas.microsoft.com/office/drawing/2014/main" id="{66D0D7FF-175B-4610-ACAE-3A1BE196D11E}"/>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3DE03C9-8BB4-424A-AAB1-CE898953C310}" type="slidenum">
              <a:rPr lang="es-ES" altLang="en-US" sz="1400" smtClean="0"/>
              <a:pPr>
                <a:spcBef>
                  <a:spcPct val="0"/>
                </a:spcBef>
                <a:buFontTx/>
                <a:buNone/>
              </a:pPr>
              <a:t>3</a:t>
            </a:fld>
            <a:endParaRPr lang="es-ES" altLang="en-US" sz="1400"/>
          </a:p>
        </p:txBody>
      </p:sp>
      <p:sp>
        <p:nvSpPr>
          <p:cNvPr id="4102" name="TextBox 8">
            <a:extLst>
              <a:ext uri="{FF2B5EF4-FFF2-40B4-BE49-F238E27FC236}">
                <a16:creationId xmlns:a16="http://schemas.microsoft.com/office/drawing/2014/main" id="{7730F5EF-74F4-49A3-81D4-74736310F2F5}"/>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0" name="TextBox 9">
            <a:extLst>
              <a:ext uri="{FF2B5EF4-FFF2-40B4-BE49-F238E27FC236}">
                <a16:creationId xmlns:a16="http://schemas.microsoft.com/office/drawing/2014/main" id="{FCAF4C6D-EB94-47C7-A34A-9FFD95795D6C}"/>
              </a:ext>
            </a:extLst>
          </p:cNvPr>
          <p:cNvSpPr txBox="1"/>
          <p:nvPr/>
        </p:nvSpPr>
        <p:spPr>
          <a:xfrm>
            <a:off x="684213" y="149225"/>
            <a:ext cx="2879725"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Three words!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7840F622-79B4-44A6-9262-78F69480E8CB}"/>
              </a:ext>
            </a:extLst>
          </p:cNvPr>
          <p:cNvSpPr txBox="1"/>
          <p:nvPr/>
        </p:nvSpPr>
        <p:spPr>
          <a:xfrm>
            <a:off x="971600" y="1196752"/>
            <a:ext cx="7173759" cy="369332"/>
          </a:xfrm>
          <a:prstGeom prst="rect">
            <a:avLst/>
          </a:prstGeom>
          <a:noFill/>
        </p:spPr>
        <p:txBody>
          <a:bodyPr wrap="none" rtlCol="0">
            <a:spAutoFit/>
          </a:bodyPr>
          <a:lstStyle/>
          <a:p>
            <a:r>
              <a:rPr lang="en-US" dirty="0">
                <a:solidFill>
                  <a:schemeClr val="bg1">
                    <a:lumMod val="50000"/>
                  </a:schemeClr>
                </a:solidFill>
              </a:rPr>
              <a:t>What are the three scariest words you can think of while on a plane?</a:t>
            </a:r>
          </a:p>
        </p:txBody>
      </p:sp>
      <p:sp>
        <p:nvSpPr>
          <p:cNvPr id="17" name="TextBox 16">
            <a:extLst>
              <a:ext uri="{FF2B5EF4-FFF2-40B4-BE49-F238E27FC236}">
                <a16:creationId xmlns:a16="http://schemas.microsoft.com/office/drawing/2014/main" id="{4AC8110C-27FA-4059-A8FC-69AEF999DBEB}"/>
              </a:ext>
            </a:extLst>
          </p:cNvPr>
          <p:cNvSpPr txBox="1"/>
          <p:nvPr/>
        </p:nvSpPr>
        <p:spPr>
          <a:xfrm>
            <a:off x="269607" y="1700808"/>
            <a:ext cx="8566769" cy="1323439"/>
          </a:xfrm>
          <a:prstGeom prst="rect">
            <a:avLst/>
          </a:prstGeom>
          <a:noFill/>
        </p:spPr>
        <p:txBody>
          <a:bodyPr wrap="none" rtlCol="0">
            <a:spAutoFit/>
          </a:bodyPr>
          <a:lstStyle/>
          <a:p>
            <a:r>
              <a:rPr lang="en-US" sz="8000" b="1" dirty="0">
                <a:solidFill>
                  <a:srgbClr val="FF9933"/>
                </a:solidFill>
              </a:rPr>
              <a:t>Brace for impact.</a:t>
            </a:r>
          </a:p>
        </p:txBody>
      </p:sp>
      <p:pic>
        <p:nvPicPr>
          <p:cNvPr id="9" name="Picture 8">
            <a:extLst>
              <a:ext uri="{FF2B5EF4-FFF2-40B4-BE49-F238E27FC236}">
                <a16:creationId xmlns:a16="http://schemas.microsoft.com/office/drawing/2014/main" id="{0A7AFBD1-C063-4FDF-ABD1-C51F870B533C}"/>
              </a:ext>
            </a:extLst>
          </p:cNvPr>
          <p:cNvPicPr>
            <a:picLocks noChangeAspect="1"/>
          </p:cNvPicPr>
          <p:nvPr/>
        </p:nvPicPr>
        <p:blipFill>
          <a:blip r:embed="rId7"/>
          <a:stretch>
            <a:fillRect/>
          </a:stretch>
        </p:blipFill>
        <p:spPr>
          <a:xfrm>
            <a:off x="827584" y="3622895"/>
            <a:ext cx="2925307" cy="2852936"/>
          </a:xfrm>
          <a:prstGeom prst="rect">
            <a:avLst/>
          </a:prstGeom>
        </p:spPr>
      </p:pic>
      <p:pic>
        <p:nvPicPr>
          <p:cNvPr id="12" name="Picture 11">
            <a:extLst>
              <a:ext uri="{FF2B5EF4-FFF2-40B4-BE49-F238E27FC236}">
                <a16:creationId xmlns:a16="http://schemas.microsoft.com/office/drawing/2014/main" id="{94A363DE-651C-4B3F-A256-114973158A41}"/>
              </a:ext>
            </a:extLst>
          </p:cNvPr>
          <p:cNvPicPr>
            <a:picLocks noChangeAspect="1"/>
          </p:cNvPicPr>
          <p:nvPr/>
        </p:nvPicPr>
        <p:blipFill>
          <a:blip r:embed="rId8"/>
          <a:stretch>
            <a:fillRect/>
          </a:stretch>
        </p:blipFill>
        <p:spPr>
          <a:xfrm>
            <a:off x="4310868" y="4005064"/>
            <a:ext cx="3742371" cy="2361690"/>
          </a:xfrm>
          <a:prstGeom prst="rect">
            <a:avLst/>
          </a:prstGeom>
        </p:spPr>
      </p:pic>
      <p:pic>
        <p:nvPicPr>
          <p:cNvPr id="2" name="Audio 1">
            <a:hlinkClick r:id="" action="ppaction://media"/>
            <a:extLst>
              <a:ext uri="{FF2B5EF4-FFF2-40B4-BE49-F238E27FC236}">
                <a16:creationId xmlns:a16="http://schemas.microsoft.com/office/drawing/2014/main" id="{B487C083-0E76-4AD4-8933-4ED7E7E4DD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303"/>
    </mc:Choice>
    <mc:Fallback>
      <p:transition spd="slow" advTm="51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9D7E1-38DA-452C-8FA6-C6F30ED244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1770991"/>
            <a:ext cx="2880320" cy="1361324"/>
          </a:xfrm>
          <a:prstGeom prst="rect">
            <a:avLst/>
          </a:prstGeom>
        </p:spPr>
      </p:pic>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4</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Comparing Commercial Travel</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611560" y="549275"/>
            <a:ext cx="4464050" cy="242888"/>
          </a:xfrm>
          <a:solidFill>
            <a:schemeClr val="bg1"/>
          </a:solidFill>
        </p:spPr>
        <p:txBody>
          <a:bodyPr/>
          <a:lstStyle/>
          <a:p>
            <a:pPr eaLnBrk="1" hangingPunct="1">
              <a:defRPr/>
            </a:pPr>
            <a:r>
              <a:rPr lang="en-US" altLang="en-US" sz="1400" b="1" dirty="0">
                <a:solidFill>
                  <a:schemeClr val="bg1">
                    <a:lumMod val="50000"/>
                  </a:schemeClr>
                </a:solidFill>
              </a:rPr>
              <a:t>Fatalities by different Commercial Travel Modes</a:t>
            </a:r>
            <a:endParaRPr lang="tr-TR" altLang="en-US" sz="1400" b="1" dirty="0">
              <a:solidFill>
                <a:schemeClr val="bg1">
                  <a:lumMod val="50000"/>
                </a:schemeClr>
              </a:solidFill>
            </a:endParaRPr>
          </a:p>
        </p:txBody>
      </p:sp>
      <p:sp>
        <p:nvSpPr>
          <p:cNvPr id="9" name="Rectangle 8">
            <a:extLst>
              <a:ext uri="{FF2B5EF4-FFF2-40B4-BE49-F238E27FC236}">
                <a16:creationId xmlns:a16="http://schemas.microsoft.com/office/drawing/2014/main" id="{590DDB1E-A72F-47A6-B491-3D0B80FCEA55}"/>
              </a:ext>
            </a:extLst>
          </p:cNvPr>
          <p:cNvSpPr/>
          <p:nvPr/>
        </p:nvSpPr>
        <p:spPr>
          <a:xfrm>
            <a:off x="211168" y="908720"/>
            <a:ext cx="8609304" cy="525713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F38FFD-54E9-4964-BB67-D4F46E9934AB}"/>
              </a:ext>
            </a:extLst>
          </p:cNvPr>
          <p:cNvSpPr txBox="1"/>
          <p:nvPr/>
        </p:nvSpPr>
        <p:spPr>
          <a:xfrm>
            <a:off x="435682" y="3309045"/>
            <a:ext cx="1512168" cy="584775"/>
          </a:xfrm>
          <a:prstGeom prst="rect">
            <a:avLst/>
          </a:prstGeom>
          <a:noFill/>
        </p:spPr>
        <p:txBody>
          <a:bodyPr wrap="square" rtlCol="0">
            <a:spAutoFit/>
          </a:bodyPr>
          <a:lstStyle/>
          <a:p>
            <a:pPr algn="ctr"/>
            <a:r>
              <a:rPr lang="en-US" sz="3200" dirty="0">
                <a:solidFill>
                  <a:schemeClr val="bg1">
                    <a:lumMod val="50000"/>
                  </a:schemeClr>
                </a:solidFill>
              </a:rPr>
              <a:t>36,096</a:t>
            </a:r>
          </a:p>
        </p:txBody>
      </p:sp>
      <p:sp>
        <p:nvSpPr>
          <p:cNvPr id="15" name="TextBox 14">
            <a:extLst>
              <a:ext uri="{FF2B5EF4-FFF2-40B4-BE49-F238E27FC236}">
                <a16:creationId xmlns:a16="http://schemas.microsoft.com/office/drawing/2014/main" id="{46E41978-ED2C-4E86-ADED-6B59F6C7465D}"/>
              </a:ext>
            </a:extLst>
          </p:cNvPr>
          <p:cNvSpPr txBox="1"/>
          <p:nvPr/>
        </p:nvSpPr>
        <p:spPr>
          <a:xfrm>
            <a:off x="6265730" y="1412776"/>
            <a:ext cx="1114582" cy="584775"/>
          </a:xfrm>
          <a:prstGeom prst="rect">
            <a:avLst/>
          </a:prstGeom>
          <a:noFill/>
        </p:spPr>
        <p:txBody>
          <a:bodyPr wrap="square" rtlCol="0">
            <a:spAutoFit/>
          </a:bodyPr>
          <a:lstStyle/>
          <a:p>
            <a:pPr algn="ctr"/>
            <a:r>
              <a:rPr lang="en-US" sz="3200" dirty="0">
                <a:solidFill>
                  <a:srgbClr val="00B050"/>
                </a:solidFill>
              </a:rPr>
              <a:t>287</a:t>
            </a:r>
          </a:p>
        </p:txBody>
      </p:sp>
      <p:sp>
        <p:nvSpPr>
          <p:cNvPr id="17" name="TextBox 16">
            <a:extLst>
              <a:ext uri="{FF2B5EF4-FFF2-40B4-BE49-F238E27FC236}">
                <a16:creationId xmlns:a16="http://schemas.microsoft.com/office/drawing/2014/main" id="{C3B15229-D45E-4296-AB5E-8A8A658AEC26}"/>
              </a:ext>
            </a:extLst>
          </p:cNvPr>
          <p:cNvSpPr txBox="1"/>
          <p:nvPr/>
        </p:nvSpPr>
        <p:spPr>
          <a:xfrm>
            <a:off x="3547852" y="3304533"/>
            <a:ext cx="1114581" cy="584775"/>
          </a:xfrm>
          <a:prstGeom prst="rect">
            <a:avLst/>
          </a:prstGeom>
          <a:noFill/>
        </p:spPr>
        <p:txBody>
          <a:bodyPr wrap="square" rtlCol="0">
            <a:spAutoFit/>
          </a:bodyPr>
          <a:lstStyle/>
          <a:p>
            <a:pPr algn="ctr"/>
            <a:r>
              <a:rPr lang="en-US" sz="3200" dirty="0">
                <a:solidFill>
                  <a:schemeClr val="bg1">
                    <a:lumMod val="50000"/>
                  </a:schemeClr>
                </a:solidFill>
              </a:rPr>
              <a:t>268</a:t>
            </a:r>
          </a:p>
        </p:txBody>
      </p:sp>
      <p:sp>
        <p:nvSpPr>
          <p:cNvPr id="12" name="Isosceles Triangle 11">
            <a:extLst>
              <a:ext uri="{FF2B5EF4-FFF2-40B4-BE49-F238E27FC236}">
                <a16:creationId xmlns:a16="http://schemas.microsoft.com/office/drawing/2014/main" id="{C73B4CCA-C609-4859-B618-1056011F70F4}"/>
              </a:ext>
            </a:extLst>
          </p:cNvPr>
          <p:cNvSpPr/>
          <p:nvPr/>
        </p:nvSpPr>
        <p:spPr>
          <a:xfrm rot="10800000">
            <a:off x="6372199" y="3258297"/>
            <a:ext cx="868742" cy="719888"/>
          </a:xfrm>
          <a:prstGeom prst="triangle">
            <a:avLst/>
          </a:prstGeom>
          <a:solidFill>
            <a:srgbClr val="008000"/>
          </a:solidFill>
          <a:ln>
            <a:solidFill>
              <a:srgbClr val="62C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5A658F7-C6B4-4533-8871-83866B775647}"/>
              </a:ext>
            </a:extLst>
          </p:cNvPr>
          <p:cNvSpPr/>
          <p:nvPr/>
        </p:nvSpPr>
        <p:spPr>
          <a:xfrm>
            <a:off x="3649435" y="1087805"/>
            <a:ext cx="761507" cy="701936"/>
          </a:xfrm>
          <a:prstGeom prst="triangl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E25FFD23-0377-4715-A549-0F759BD1513C}"/>
              </a:ext>
            </a:extLst>
          </p:cNvPr>
          <p:cNvSpPr/>
          <p:nvPr/>
        </p:nvSpPr>
        <p:spPr>
          <a:xfrm>
            <a:off x="858165" y="1137909"/>
            <a:ext cx="761507" cy="706915"/>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D2CF42-0C9F-4B01-9C0F-5BAA699695D4}"/>
              </a:ext>
            </a:extLst>
          </p:cNvPr>
          <p:cNvSpPr txBox="1"/>
          <p:nvPr/>
        </p:nvSpPr>
        <p:spPr>
          <a:xfrm>
            <a:off x="370763" y="4437112"/>
            <a:ext cx="5616624"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Automobile fatalities are trending </a:t>
            </a:r>
            <a:r>
              <a:rPr lang="en-US" b="1" dirty="0">
                <a:solidFill>
                  <a:srgbClr val="FF9933"/>
                </a:solidFill>
              </a:rPr>
              <a:t>higher</a:t>
            </a:r>
            <a:r>
              <a:rPr lang="en-US" dirty="0">
                <a:solidFill>
                  <a:schemeClr val="bg1">
                    <a:lumMod val="50000"/>
                  </a:schemeClr>
                </a:solidFill>
              </a:rPr>
              <a:t> ever year</a:t>
            </a:r>
          </a:p>
          <a:p>
            <a:pPr marL="285750" indent="-285750">
              <a:buFont typeface="Wingdings" panose="05000000000000000000" pitchFamily="2" charset="2"/>
              <a:buChar char="q"/>
            </a:pPr>
            <a:endParaRPr lang="en-US"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Train fatalities have </a:t>
            </a:r>
            <a:r>
              <a:rPr lang="en-US" b="1" dirty="0">
                <a:solidFill>
                  <a:srgbClr val="FF9933"/>
                </a:solidFill>
              </a:rPr>
              <a:t>risen</a:t>
            </a:r>
            <a:r>
              <a:rPr lang="en-US" dirty="0">
                <a:solidFill>
                  <a:schemeClr val="bg1">
                    <a:lumMod val="50000"/>
                  </a:schemeClr>
                </a:solidFill>
              </a:rPr>
              <a:t> in the last few years</a:t>
            </a:r>
          </a:p>
          <a:p>
            <a:pPr marL="285750" indent="-285750">
              <a:buFont typeface="Wingdings" panose="05000000000000000000" pitchFamily="2" charset="2"/>
              <a:buChar char="q"/>
            </a:pPr>
            <a:endParaRPr lang="en-US"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Airlines fatalities are trending </a:t>
            </a:r>
            <a:r>
              <a:rPr lang="en-US" b="1" dirty="0">
                <a:solidFill>
                  <a:srgbClr val="00B050"/>
                </a:solidFill>
              </a:rPr>
              <a:t>lower</a:t>
            </a:r>
          </a:p>
        </p:txBody>
      </p:sp>
      <p:pic>
        <p:nvPicPr>
          <p:cNvPr id="22" name="Picture 21">
            <a:extLst>
              <a:ext uri="{FF2B5EF4-FFF2-40B4-BE49-F238E27FC236}">
                <a16:creationId xmlns:a16="http://schemas.microsoft.com/office/drawing/2014/main" id="{3F26FB88-98AC-450E-903F-A6077EA46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1880" y="1849246"/>
            <a:ext cx="1015531" cy="1475557"/>
          </a:xfrm>
          <a:prstGeom prst="rect">
            <a:avLst/>
          </a:prstGeom>
        </p:spPr>
      </p:pic>
      <p:pic>
        <p:nvPicPr>
          <p:cNvPr id="24" name="Picture 23">
            <a:extLst>
              <a:ext uri="{FF2B5EF4-FFF2-40B4-BE49-F238E27FC236}">
                <a16:creationId xmlns:a16="http://schemas.microsoft.com/office/drawing/2014/main" id="{DFDBDB10-870D-4B71-80D9-A44387B3DB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355" y="1895244"/>
            <a:ext cx="1528357" cy="1361324"/>
          </a:xfrm>
          <a:prstGeom prst="rect">
            <a:avLst/>
          </a:prstGeom>
        </p:spPr>
      </p:pic>
      <p:pic>
        <p:nvPicPr>
          <p:cNvPr id="2" name="Audio 1">
            <a:hlinkClick r:id="" action="ppaction://media"/>
            <a:extLst>
              <a:ext uri="{FF2B5EF4-FFF2-40B4-BE49-F238E27FC236}">
                <a16:creationId xmlns:a16="http://schemas.microsoft.com/office/drawing/2014/main" id="{F326F023-C8D2-4AF6-8BC6-6E8D85BF02A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922"/>
    </mc:Choice>
    <mc:Fallback>
      <p:transition spd="slow" advTm="4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4098" name="Picture 5">
            <a:extLst>
              <a:ext uri="{FF2B5EF4-FFF2-40B4-BE49-F238E27FC236}">
                <a16:creationId xmlns:a16="http://schemas.microsoft.com/office/drawing/2014/main" id="{C4F5DEFE-36CE-4BED-BF58-832050272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Slide Number Placeholder 6">
            <a:extLst>
              <a:ext uri="{FF2B5EF4-FFF2-40B4-BE49-F238E27FC236}">
                <a16:creationId xmlns:a16="http://schemas.microsoft.com/office/drawing/2014/main" id="{66D0D7FF-175B-4610-ACAE-3A1BE196D11E}"/>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3DE03C9-8BB4-424A-AAB1-CE898953C310}" type="slidenum">
              <a:rPr lang="es-ES" altLang="en-US" sz="1400" smtClean="0"/>
              <a:pPr>
                <a:spcBef>
                  <a:spcPct val="0"/>
                </a:spcBef>
                <a:buFontTx/>
                <a:buNone/>
              </a:pPr>
              <a:t>5</a:t>
            </a:fld>
            <a:endParaRPr lang="es-ES" altLang="en-US" sz="1400"/>
          </a:p>
        </p:txBody>
      </p:sp>
      <p:sp>
        <p:nvSpPr>
          <p:cNvPr id="7" name="Rectangle 2">
            <a:extLst>
              <a:ext uri="{FF2B5EF4-FFF2-40B4-BE49-F238E27FC236}">
                <a16:creationId xmlns:a16="http://schemas.microsoft.com/office/drawing/2014/main" id="{458D783C-AD9D-4B05-BB41-ED5C00E749BC}"/>
              </a:ext>
            </a:extLst>
          </p:cNvPr>
          <p:cNvSpPr>
            <a:spLocks noGrp="1" noChangeArrowheads="1"/>
          </p:cNvSpPr>
          <p:nvPr>
            <p:ph type="title"/>
          </p:nvPr>
        </p:nvSpPr>
        <p:spPr>
          <a:xfrm>
            <a:off x="683568" y="548680"/>
            <a:ext cx="3106737" cy="212725"/>
          </a:xfrm>
          <a:solidFill>
            <a:schemeClr val="bg1"/>
          </a:solidFill>
        </p:spPr>
        <p:txBody>
          <a:bodyPr/>
          <a:lstStyle/>
          <a:p>
            <a:pPr eaLnBrk="1" hangingPunct="1">
              <a:defRPr/>
            </a:pPr>
            <a:r>
              <a:rPr lang="en-US" altLang="en-US" sz="1400" b="1" dirty="0">
                <a:solidFill>
                  <a:schemeClr val="bg1">
                    <a:lumMod val="50000"/>
                  </a:schemeClr>
                </a:solidFill>
              </a:rPr>
              <a:t>Airline Accidents by Manufacturer</a:t>
            </a:r>
            <a:endParaRPr lang="tr-TR" altLang="en-US" sz="1400" b="1" dirty="0">
              <a:solidFill>
                <a:schemeClr val="bg1">
                  <a:lumMod val="50000"/>
                </a:schemeClr>
              </a:solidFill>
            </a:endParaRPr>
          </a:p>
        </p:txBody>
      </p:sp>
      <p:sp>
        <p:nvSpPr>
          <p:cNvPr id="4102" name="TextBox 8">
            <a:extLst>
              <a:ext uri="{FF2B5EF4-FFF2-40B4-BE49-F238E27FC236}">
                <a16:creationId xmlns:a16="http://schemas.microsoft.com/office/drawing/2014/main" id="{7730F5EF-74F4-49A3-81D4-74736310F2F5}"/>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4103" name="TextBox 2">
            <a:extLst>
              <a:ext uri="{FF2B5EF4-FFF2-40B4-BE49-F238E27FC236}">
                <a16:creationId xmlns:a16="http://schemas.microsoft.com/office/drawing/2014/main" id="{030C132B-A580-4A42-BBA4-F8B154A6ABF5}"/>
              </a:ext>
            </a:extLst>
          </p:cNvPr>
          <p:cNvSpPr txBox="1">
            <a:spLocks noChangeArrowheads="1"/>
          </p:cNvSpPr>
          <p:nvPr/>
        </p:nvSpPr>
        <p:spPr bwMode="auto">
          <a:xfrm>
            <a:off x="735012" y="5589240"/>
            <a:ext cx="74168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 typeface="Wingdings" panose="05000000000000000000" pitchFamily="2" charset="2"/>
              <a:buChar char="q"/>
            </a:pPr>
            <a:r>
              <a:rPr lang="en-US" altLang="en-US" sz="1600" dirty="0">
                <a:solidFill>
                  <a:schemeClr val="bg1">
                    <a:lumMod val="50000"/>
                  </a:schemeClr>
                </a:solidFill>
              </a:rPr>
              <a:t>Accidents at there lowest rate of</a:t>
            </a:r>
            <a:r>
              <a:rPr lang="en-US" altLang="en-US" sz="1600" dirty="0">
                <a:solidFill>
                  <a:schemeClr val="accent2"/>
                </a:solidFill>
              </a:rPr>
              <a:t> </a:t>
            </a:r>
            <a:r>
              <a:rPr lang="en-US" altLang="en-US" sz="2400" b="1" dirty="0">
                <a:solidFill>
                  <a:srgbClr val="FF9933"/>
                </a:solidFill>
              </a:rPr>
              <a:t>0.12%</a:t>
            </a:r>
            <a:endParaRPr lang="en-US" altLang="en-US" sz="1600" dirty="0">
              <a:solidFill>
                <a:srgbClr val="FF9933"/>
              </a:solidFill>
            </a:endParaRPr>
          </a:p>
          <a:p>
            <a:pPr>
              <a:spcBef>
                <a:spcPct val="0"/>
              </a:spcBef>
              <a:buFont typeface="Wingdings" panose="05000000000000000000" pitchFamily="2" charset="2"/>
              <a:buChar char="q"/>
            </a:pPr>
            <a:r>
              <a:rPr lang="en-US" altLang="en-US" sz="1600" dirty="0">
                <a:solidFill>
                  <a:schemeClr val="bg1">
                    <a:lumMod val="50000"/>
                  </a:schemeClr>
                </a:solidFill>
              </a:rPr>
              <a:t>Over the last 6 years accidents are down while number of airlines is at the highest level in history</a:t>
            </a:r>
          </a:p>
          <a:p>
            <a:pPr marL="0" indent="0">
              <a:spcBef>
                <a:spcPct val="0"/>
              </a:spcBef>
              <a:buNone/>
            </a:pPr>
            <a:endParaRPr lang="en-US" altLang="en-US" sz="1200" dirty="0">
              <a:solidFill>
                <a:schemeClr val="accent2"/>
              </a:solidFill>
            </a:endParaRPr>
          </a:p>
        </p:txBody>
      </p:sp>
      <p:sp>
        <p:nvSpPr>
          <p:cNvPr id="10" name="TextBox 9">
            <a:extLst>
              <a:ext uri="{FF2B5EF4-FFF2-40B4-BE49-F238E27FC236}">
                <a16:creationId xmlns:a16="http://schemas.microsoft.com/office/drawing/2014/main" id="{FCAF4C6D-EB94-47C7-A34A-9FFD95795D6C}"/>
              </a:ext>
            </a:extLst>
          </p:cNvPr>
          <p:cNvSpPr txBox="1"/>
          <p:nvPr/>
        </p:nvSpPr>
        <p:spPr>
          <a:xfrm>
            <a:off x="684213" y="149225"/>
            <a:ext cx="2879725"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Manufacturer Safety</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640948E-CE4D-4201-9312-FE40F121CA8E}"/>
              </a:ext>
            </a:extLst>
          </p:cNvPr>
          <p:cNvPicPr>
            <a:picLocks noChangeAspect="1"/>
          </p:cNvPicPr>
          <p:nvPr/>
        </p:nvPicPr>
        <p:blipFill>
          <a:blip r:embed="rId6"/>
          <a:stretch>
            <a:fillRect/>
          </a:stretch>
        </p:blipFill>
        <p:spPr>
          <a:xfrm>
            <a:off x="254510" y="818602"/>
            <a:ext cx="8709978" cy="4698630"/>
          </a:xfrm>
          <a:prstGeom prst="rect">
            <a:avLst/>
          </a:prstGeom>
        </p:spPr>
      </p:pic>
      <p:pic>
        <p:nvPicPr>
          <p:cNvPr id="2" name="Audio 1">
            <a:hlinkClick r:id="" action="ppaction://media"/>
            <a:extLst>
              <a:ext uri="{FF2B5EF4-FFF2-40B4-BE49-F238E27FC236}">
                <a16:creationId xmlns:a16="http://schemas.microsoft.com/office/drawing/2014/main" id="{9C21B9B4-B499-49AF-A4AA-B92060A103B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85518822"/>
      </p:ext>
    </p:extLst>
  </p:cSld>
  <p:clrMapOvr>
    <a:masterClrMapping/>
  </p:clrMapOvr>
  <mc:AlternateContent xmlns:mc="http://schemas.openxmlformats.org/markup-compatibility/2006">
    <mc:Choice xmlns:p14="http://schemas.microsoft.com/office/powerpoint/2010/main" Requires="p14">
      <p:transition spd="slow" p14:dur="2000" advTm="55018"/>
    </mc:Choice>
    <mc:Fallback>
      <p:transition spd="slow" advTm="55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6</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Airline Related Accidents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683568" y="549275"/>
            <a:ext cx="3744416" cy="142875"/>
          </a:xfrm>
          <a:solidFill>
            <a:schemeClr val="bg1"/>
          </a:solidFill>
        </p:spPr>
        <p:txBody>
          <a:bodyPr/>
          <a:lstStyle/>
          <a:p>
            <a:pPr eaLnBrk="1" hangingPunct="1">
              <a:defRPr/>
            </a:pPr>
            <a:r>
              <a:rPr lang="en-US" altLang="en-US" sz="1400" b="1" dirty="0">
                <a:solidFill>
                  <a:schemeClr val="bg1">
                    <a:lumMod val="50000"/>
                  </a:schemeClr>
                </a:solidFill>
              </a:rPr>
              <a:t>Number of Accidents in the Last 10 Years</a:t>
            </a:r>
            <a:endParaRPr lang="tr-TR" altLang="en-US" sz="1400" b="1" dirty="0">
              <a:solidFill>
                <a:schemeClr val="bg1">
                  <a:lumMod val="50000"/>
                </a:schemeClr>
              </a:solidFill>
            </a:endParaRPr>
          </a:p>
        </p:txBody>
      </p:sp>
      <p:pic>
        <p:nvPicPr>
          <p:cNvPr id="3" name="Picture 2">
            <a:extLst>
              <a:ext uri="{FF2B5EF4-FFF2-40B4-BE49-F238E27FC236}">
                <a16:creationId xmlns:a16="http://schemas.microsoft.com/office/drawing/2014/main" id="{BCB5DA88-5199-4FAF-9367-9071234863C4}"/>
              </a:ext>
            </a:extLst>
          </p:cNvPr>
          <p:cNvPicPr>
            <a:picLocks noChangeAspect="1"/>
          </p:cNvPicPr>
          <p:nvPr/>
        </p:nvPicPr>
        <p:blipFill>
          <a:blip r:embed="rId6"/>
          <a:stretch>
            <a:fillRect/>
          </a:stretch>
        </p:blipFill>
        <p:spPr>
          <a:xfrm>
            <a:off x="899592" y="863900"/>
            <a:ext cx="7704856" cy="4221284"/>
          </a:xfrm>
          <a:prstGeom prst="rect">
            <a:avLst/>
          </a:prstGeom>
        </p:spPr>
      </p:pic>
      <p:sp>
        <p:nvSpPr>
          <p:cNvPr id="4" name="TextBox 3">
            <a:extLst>
              <a:ext uri="{FF2B5EF4-FFF2-40B4-BE49-F238E27FC236}">
                <a16:creationId xmlns:a16="http://schemas.microsoft.com/office/drawing/2014/main" id="{8954B88C-E5D6-42EE-A69F-4D0810528654}"/>
              </a:ext>
            </a:extLst>
          </p:cNvPr>
          <p:cNvSpPr txBox="1"/>
          <p:nvPr/>
        </p:nvSpPr>
        <p:spPr>
          <a:xfrm>
            <a:off x="899592" y="5256934"/>
            <a:ext cx="7704856"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Historical low accidents</a:t>
            </a:r>
          </a:p>
          <a:p>
            <a:pPr marL="285750" indent="-285750">
              <a:buFont typeface="Wingdings" panose="05000000000000000000" pitchFamily="2" charset="2"/>
              <a:buChar char="q"/>
            </a:pPr>
            <a:r>
              <a:rPr lang="en-US" dirty="0">
                <a:solidFill>
                  <a:schemeClr val="bg1">
                    <a:lumMod val="50000"/>
                  </a:schemeClr>
                </a:solidFill>
              </a:rPr>
              <a:t>Overall trend has been reduction in accidents</a:t>
            </a:r>
          </a:p>
        </p:txBody>
      </p:sp>
      <p:pic>
        <p:nvPicPr>
          <p:cNvPr id="9" name="Graphic 8" descr="Gauge">
            <a:extLst>
              <a:ext uri="{FF2B5EF4-FFF2-40B4-BE49-F238E27FC236}">
                <a16:creationId xmlns:a16="http://schemas.microsoft.com/office/drawing/2014/main" id="{E460561D-5642-48E4-9E82-845DF3A89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365" y="5887045"/>
            <a:ext cx="350267" cy="350267"/>
          </a:xfrm>
          <a:prstGeom prst="rect">
            <a:avLst/>
          </a:prstGeom>
        </p:spPr>
      </p:pic>
      <p:sp>
        <p:nvSpPr>
          <p:cNvPr id="2" name="TextBox 1">
            <a:extLst>
              <a:ext uri="{FF2B5EF4-FFF2-40B4-BE49-F238E27FC236}">
                <a16:creationId xmlns:a16="http://schemas.microsoft.com/office/drawing/2014/main" id="{3097BB7F-B6B1-4006-BE6B-A7EF8FD59483}"/>
              </a:ext>
            </a:extLst>
          </p:cNvPr>
          <p:cNvSpPr txBox="1"/>
          <p:nvPr/>
        </p:nvSpPr>
        <p:spPr>
          <a:xfrm>
            <a:off x="1187624" y="5867980"/>
            <a:ext cx="5544616" cy="369332"/>
          </a:xfrm>
          <a:prstGeom prst="rect">
            <a:avLst/>
          </a:prstGeom>
          <a:noFill/>
        </p:spPr>
        <p:txBody>
          <a:bodyPr wrap="square" rtlCol="0">
            <a:spAutoFit/>
          </a:bodyPr>
          <a:lstStyle/>
          <a:p>
            <a:r>
              <a:rPr lang="en-US" dirty="0">
                <a:solidFill>
                  <a:schemeClr val="bg1">
                    <a:lumMod val="50000"/>
                  </a:schemeClr>
                </a:solidFill>
              </a:rPr>
              <a:t>Accident rate is 1.71 per million flights for 2020 </a:t>
            </a:r>
          </a:p>
        </p:txBody>
      </p:sp>
      <p:pic>
        <p:nvPicPr>
          <p:cNvPr id="5" name="Audio 4">
            <a:hlinkClick r:id="" action="ppaction://media"/>
            <a:extLst>
              <a:ext uri="{FF2B5EF4-FFF2-40B4-BE49-F238E27FC236}">
                <a16:creationId xmlns:a16="http://schemas.microsoft.com/office/drawing/2014/main" id="{A0FE02A4-FFD3-41FC-9F05-92ED8DE8BD1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66855105"/>
      </p:ext>
    </p:extLst>
  </p:cSld>
  <p:clrMapOvr>
    <a:masterClrMapping/>
  </p:clrMapOvr>
  <mc:AlternateContent xmlns:mc="http://schemas.openxmlformats.org/markup-compatibility/2006">
    <mc:Choice xmlns:p14="http://schemas.microsoft.com/office/powerpoint/2010/main" Requires="p14">
      <p:transition spd="slow" p14:dur="2000" advTm="28872"/>
    </mc:Choice>
    <mc:Fallback>
      <p:transition spd="slow" advTm="28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7</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By the Numbers Airline Travel</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58084"/>
            <a:ext cx="2016224" cy="283270"/>
          </a:xfrm>
          <a:solidFill>
            <a:schemeClr val="bg1"/>
          </a:solidFill>
        </p:spPr>
        <p:txBody>
          <a:bodyPr/>
          <a:lstStyle/>
          <a:p>
            <a:pPr eaLnBrk="1" hangingPunct="1">
              <a:defRPr/>
            </a:pPr>
            <a:r>
              <a:rPr lang="en-US" altLang="en-US" sz="1400" b="1" dirty="0">
                <a:solidFill>
                  <a:schemeClr val="bg1">
                    <a:lumMod val="50000"/>
                  </a:schemeClr>
                </a:solidFill>
              </a:rPr>
              <a:t>Airline Safety Statics</a:t>
            </a:r>
            <a:endParaRPr lang="tr-TR" altLang="en-US" sz="1400" b="1" dirty="0">
              <a:solidFill>
                <a:schemeClr val="bg1">
                  <a:lumMod val="50000"/>
                </a:schemeClr>
              </a:solidFill>
            </a:endParaRPr>
          </a:p>
        </p:txBody>
      </p:sp>
      <p:pic>
        <p:nvPicPr>
          <p:cNvPr id="3" name="Graphic 2" descr="Gauge">
            <a:extLst>
              <a:ext uri="{FF2B5EF4-FFF2-40B4-BE49-F238E27FC236}">
                <a16:creationId xmlns:a16="http://schemas.microsoft.com/office/drawing/2014/main" id="{01AA63EC-B2AE-4BEC-9DB0-C143B81974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288" y="3943912"/>
            <a:ext cx="1069264" cy="1069264"/>
          </a:xfrm>
          <a:prstGeom prst="rect">
            <a:avLst/>
          </a:prstGeom>
        </p:spPr>
      </p:pic>
      <p:pic>
        <p:nvPicPr>
          <p:cNvPr id="5" name="Graphic 4" descr="Users">
            <a:extLst>
              <a:ext uri="{FF2B5EF4-FFF2-40B4-BE49-F238E27FC236}">
                <a16:creationId xmlns:a16="http://schemas.microsoft.com/office/drawing/2014/main" id="{81E06F82-DE42-46AE-8A7B-49CB0C2836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288" y="1124744"/>
            <a:ext cx="1069268" cy="1069268"/>
          </a:xfrm>
          <a:prstGeom prst="rect">
            <a:avLst/>
          </a:prstGeom>
        </p:spPr>
      </p:pic>
      <p:pic>
        <p:nvPicPr>
          <p:cNvPr id="8" name="Graphic 7" descr="Airplane">
            <a:extLst>
              <a:ext uri="{FF2B5EF4-FFF2-40B4-BE49-F238E27FC236}">
                <a16:creationId xmlns:a16="http://schemas.microsoft.com/office/drawing/2014/main" id="{0E4329CC-095C-493F-8C4C-51C7C7EB53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9288" y="2492896"/>
            <a:ext cx="1069264" cy="1069264"/>
          </a:xfrm>
          <a:prstGeom prst="rect">
            <a:avLst/>
          </a:prstGeom>
        </p:spPr>
      </p:pic>
      <p:sp>
        <p:nvSpPr>
          <p:cNvPr id="9" name="TextBox 8">
            <a:extLst>
              <a:ext uri="{FF2B5EF4-FFF2-40B4-BE49-F238E27FC236}">
                <a16:creationId xmlns:a16="http://schemas.microsoft.com/office/drawing/2014/main" id="{F007DCB8-027C-4CD7-A900-FF4EF5CA9E72}"/>
              </a:ext>
            </a:extLst>
          </p:cNvPr>
          <p:cNvSpPr txBox="1"/>
          <p:nvPr/>
        </p:nvSpPr>
        <p:spPr>
          <a:xfrm>
            <a:off x="2274526" y="1455167"/>
            <a:ext cx="6257914" cy="461665"/>
          </a:xfrm>
          <a:prstGeom prst="rect">
            <a:avLst/>
          </a:prstGeom>
          <a:noFill/>
        </p:spPr>
        <p:txBody>
          <a:bodyPr wrap="square" rtlCol="0">
            <a:spAutoFit/>
          </a:bodyPr>
          <a:lstStyle/>
          <a:p>
            <a:r>
              <a:rPr lang="en-US" sz="2400" b="1" dirty="0">
                <a:solidFill>
                  <a:schemeClr val="bg1">
                    <a:lumMod val="50000"/>
                  </a:schemeClr>
                </a:solidFill>
              </a:rPr>
              <a:t>4.5 Billion Passengers Safely Few in 2020</a:t>
            </a:r>
          </a:p>
        </p:txBody>
      </p:sp>
      <p:sp>
        <p:nvSpPr>
          <p:cNvPr id="14" name="TextBox 13">
            <a:extLst>
              <a:ext uri="{FF2B5EF4-FFF2-40B4-BE49-F238E27FC236}">
                <a16:creationId xmlns:a16="http://schemas.microsoft.com/office/drawing/2014/main" id="{89A9B7B0-82BE-4482-9AC6-9EB7E9383864}"/>
              </a:ext>
            </a:extLst>
          </p:cNvPr>
          <p:cNvSpPr txBox="1"/>
          <p:nvPr/>
        </p:nvSpPr>
        <p:spPr>
          <a:xfrm>
            <a:off x="2274526" y="2835699"/>
            <a:ext cx="6257914" cy="677108"/>
          </a:xfrm>
          <a:prstGeom prst="rect">
            <a:avLst/>
          </a:prstGeom>
          <a:noFill/>
        </p:spPr>
        <p:txBody>
          <a:bodyPr wrap="square" rtlCol="0">
            <a:spAutoFit/>
          </a:bodyPr>
          <a:lstStyle/>
          <a:p>
            <a:r>
              <a:rPr lang="en-US" sz="2400" b="1" dirty="0">
                <a:solidFill>
                  <a:schemeClr val="bg1">
                    <a:lumMod val="50000"/>
                  </a:schemeClr>
                </a:solidFill>
              </a:rPr>
              <a:t>40.3 Million Flights Safely Flown in 2020</a:t>
            </a:r>
          </a:p>
          <a:p>
            <a:r>
              <a:rPr lang="en-US" sz="1400" b="1" dirty="0">
                <a:solidFill>
                  <a:srgbClr val="FF9933"/>
                </a:solidFill>
              </a:rPr>
              <a:t>Accident rate down to 1.71 per million flights</a:t>
            </a:r>
          </a:p>
        </p:txBody>
      </p:sp>
      <p:cxnSp>
        <p:nvCxnSpPr>
          <p:cNvPr id="11" name="Straight Connector 10">
            <a:extLst>
              <a:ext uri="{FF2B5EF4-FFF2-40B4-BE49-F238E27FC236}">
                <a16:creationId xmlns:a16="http://schemas.microsoft.com/office/drawing/2014/main" id="{BAEFD8F7-C644-46AE-B24C-08E45A201D04}"/>
              </a:ext>
            </a:extLst>
          </p:cNvPr>
          <p:cNvCxnSpPr/>
          <p:nvPr/>
        </p:nvCxnSpPr>
        <p:spPr>
          <a:xfrm>
            <a:off x="2130510" y="1253951"/>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FC463FF-2EFB-48D6-BF8E-B9E795140ED6}"/>
              </a:ext>
            </a:extLst>
          </p:cNvPr>
          <p:cNvCxnSpPr/>
          <p:nvPr/>
        </p:nvCxnSpPr>
        <p:spPr>
          <a:xfrm>
            <a:off x="2130510" y="4083253"/>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A8EEBA4-61B9-437E-8F13-A692706F70AE}"/>
              </a:ext>
            </a:extLst>
          </p:cNvPr>
          <p:cNvCxnSpPr/>
          <p:nvPr/>
        </p:nvCxnSpPr>
        <p:spPr>
          <a:xfrm>
            <a:off x="2130510" y="2636912"/>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7589EF-6DE5-45F8-9C6C-CE6D1932954A}"/>
              </a:ext>
            </a:extLst>
          </p:cNvPr>
          <p:cNvSpPr txBox="1"/>
          <p:nvPr/>
        </p:nvSpPr>
        <p:spPr>
          <a:xfrm>
            <a:off x="2274526" y="4116640"/>
            <a:ext cx="6257914" cy="830997"/>
          </a:xfrm>
          <a:prstGeom prst="rect">
            <a:avLst/>
          </a:prstGeom>
          <a:noFill/>
        </p:spPr>
        <p:txBody>
          <a:bodyPr wrap="square" rtlCol="0">
            <a:spAutoFit/>
          </a:bodyPr>
          <a:lstStyle/>
          <a:p>
            <a:r>
              <a:rPr lang="en-US" sz="2400" b="1" dirty="0">
                <a:solidFill>
                  <a:schemeClr val="bg1">
                    <a:lumMod val="50000"/>
                  </a:schemeClr>
                </a:solidFill>
              </a:rPr>
              <a:t>1 in 18.56 Million  the odds of being a accident in airplane</a:t>
            </a:r>
          </a:p>
        </p:txBody>
      </p:sp>
      <p:pic>
        <p:nvPicPr>
          <p:cNvPr id="13" name="Graphic 12" descr="Car">
            <a:extLst>
              <a:ext uri="{FF2B5EF4-FFF2-40B4-BE49-F238E27FC236}">
                <a16:creationId xmlns:a16="http://schemas.microsoft.com/office/drawing/2014/main" id="{EF9EF385-7267-4E90-B5B6-FC5ED99001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288" y="5301208"/>
            <a:ext cx="1094420" cy="1094420"/>
          </a:xfrm>
          <a:prstGeom prst="rect">
            <a:avLst/>
          </a:prstGeom>
        </p:spPr>
      </p:pic>
      <p:sp>
        <p:nvSpPr>
          <p:cNvPr id="24" name="TextBox 23">
            <a:extLst>
              <a:ext uri="{FF2B5EF4-FFF2-40B4-BE49-F238E27FC236}">
                <a16:creationId xmlns:a16="http://schemas.microsoft.com/office/drawing/2014/main" id="{A00FDD5F-E287-476A-8398-CB7220E8B3DE}"/>
              </a:ext>
            </a:extLst>
          </p:cNvPr>
          <p:cNvSpPr txBox="1"/>
          <p:nvPr/>
        </p:nvSpPr>
        <p:spPr>
          <a:xfrm>
            <a:off x="2274526" y="5584911"/>
            <a:ext cx="6257914" cy="461665"/>
          </a:xfrm>
          <a:prstGeom prst="rect">
            <a:avLst/>
          </a:prstGeom>
          <a:noFill/>
        </p:spPr>
        <p:txBody>
          <a:bodyPr wrap="square" rtlCol="0">
            <a:spAutoFit/>
          </a:bodyPr>
          <a:lstStyle/>
          <a:p>
            <a:r>
              <a:rPr lang="en-US" sz="2400" b="1" dirty="0">
                <a:solidFill>
                  <a:schemeClr val="bg1">
                    <a:lumMod val="50000"/>
                  </a:schemeClr>
                </a:solidFill>
              </a:rPr>
              <a:t>1 in 107 odds of being in a car accident</a:t>
            </a:r>
          </a:p>
        </p:txBody>
      </p:sp>
      <p:cxnSp>
        <p:nvCxnSpPr>
          <p:cNvPr id="25" name="Straight Connector 24">
            <a:extLst>
              <a:ext uri="{FF2B5EF4-FFF2-40B4-BE49-F238E27FC236}">
                <a16:creationId xmlns:a16="http://schemas.microsoft.com/office/drawing/2014/main" id="{C35D7F13-3F65-4B41-B3CC-3C868FB32BAC}"/>
              </a:ext>
            </a:extLst>
          </p:cNvPr>
          <p:cNvCxnSpPr/>
          <p:nvPr/>
        </p:nvCxnSpPr>
        <p:spPr>
          <a:xfrm>
            <a:off x="2123728" y="5383696"/>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2" name="Audio 1">
            <a:hlinkClick r:id="" action="ppaction://media"/>
            <a:extLst>
              <a:ext uri="{FF2B5EF4-FFF2-40B4-BE49-F238E27FC236}">
                <a16:creationId xmlns:a16="http://schemas.microsoft.com/office/drawing/2014/main" id="{96A33739-5525-4C84-8217-6DF7957184AE}"/>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095481145"/>
      </p:ext>
    </p:extLst>
  </p:cSld>
  <p:clrMapOvr>
    <a:masterClrMapping/>
  </p:clrMapOvr>
  <mc:AlternateContent xmlns:mc="http://schemas.openxmlformats.org/markup-compatibility/2006">
    <mc:Choice xmlns:p14="http://schemas.microsoft.com/office/powerpoint/2010/main" Requires="p14">
      <p:transition spd="slow" p14:dur="2000" advTm="41690"/>
    </mc:Choice>
    <mc:Fallback>
      <p:transition spd="slow" advTm="4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14" grpId="0"/>
      <p:bldP spid="19"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8</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Airline Spend on Safety</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60337"/>
            <a:ext cx="2808312" cy="287437"/>
          </a:xfrm>
          <a:solidFill>
            <a:schemeClr val="bg1"/>
          </a:solidFill>
        </p:spPr>
        <p:txBody>
          <a:bodyPr/>
          <a:lstStyle/>
          <a:p>
            <a:pPr eaLnBrk="1" hangingPunct="1">
              <a:defRPr/>
            </a:pPr>
            <a:r>
              <a:rPr lang="en-US" altLang="en-US" sz="1400" b="1" dirty="0">
                <a:solidFill>
                  <a:schemeClr val="bg1">
                    <a:lumMod val="50000"/>
                  </a:schemeClr>
                </a:solidFill>
              </a:rPr>
              <a:t>Top 4 Airlines Spent on Safety</a:t>
            </a:r>
            <a:endParaRPr lang="tr-TR" altLang="en-US" sz="1400" b="1" dirty="0">
              <a:solidFill>
                <a:schemeClr val="bg1">
                  <a:lumMod val="50000"/>
                </a:schemeClr>
              </a:solidFill>
            </a:endParaRPr>
          </a:p>
        </p:txBody>
      </p:sp>
      <p:pic>
        <p:nvPicPr>
          <p:cNvPr id="3" name="Picture 2">
            <a:extLst>
              <a:ext uri="{FF2B5EF4-FFF2-40B4-BE49-F238E27FC236}">
                <a16:creationId xmlns:a16="http://schemas.microsoft.com/office/drawing/2014/main" id="{AF2EE321-92E2-413E-9767-44A44BBEA391}"/>
              </a:ext>
            </a:extLst>
          </p:cNvPr>
          <p:cNvPicPr>
            <a:picLocks noChangeAspect="1"/>
          </p:cNvPicPr>
          <p:nvPr/>
        </p:nvPicPr>
        <p:blipFill>
          <a:blip r:embed="rId6"/>
          <a:stretch>
            <a:fillRect/>
          </a:stretch>
        </p:blipFill>
        <p:spPr>
          <a:xfrm>
            <a:off x="1259632" y="836712"/>
            <a:ext cx="6438010" cy="4248472"/>
          </a:xfrm>
          <a:prstGeom prst="rect">
            <a:avLst/>
          </a:prstGeom>
        </p:spPr>
      </p:pic>
      <p:sp>
        <p:nvSpPr>
          <p:cNvPr id="4" name="TextBox 3">
            <a:extLst>
              <a:ext uri="{FF2B5EF4-FFF2-40B4-BE49-F238E27FC236}">
                <a16:creationId xmlns:a16="http://schemas.microsoft.com/office/drawing/2014/main" id="{BC55A662-588F-4932-9A43-45E3B10F5AB2}"/>
              </a:ext>
            </a:extLst>
          </p:cNvPr>
          <p:cNvSpPr txBox="1"/>
          <p:nvPr/>
        </p:nvSpPr>
        <p:spPr>
          <a:xfrm>
            <a:off x="3851920" y="2132856"/>
            <a:ext cx="1440160" cy="1446550"/>
          </a:xfrm>
          <a:prstGeom prst="rect">
            <a:avLst/>
          </a:prstGeom>
          <a:noFill/>
        </p:spPr>
        <p:txBody>
          <a:bodyPr wrap="square" rtlCol="0">
            <a:spAutoFit/>
          </a:bodyPr>
          <a:lstStyle/>
          <a:p>
            <a:pPr algn="ctr"/>
            <a:r>
              <a:rPr lang="en-US" sz="3200" b="1" dirty="0">
                <a:solidFill>
                  <a:srgbClr val="FF9933"/>
                </a:solidFill>
              </a:rPr>
              <a:t>3.13 Billion</a:t>
            </a:r>
            <a:r>
              <a:rPr lang="en-US" b="1" dirty="0"/>
              <a:t> </a:t>
            </a:r>
            <a:r>
              <a:rPr lang="en-US" sz="1200" b="1" dirty="0">
                <a:solidFill>
                  <a:schemeClr val="bg1">
                    <a:lumMod val="50000"/>
                  </a:schemeClr>
                </a:solidFill>
              </a:rPr>
              <a:t>Total Spend on Safety</a:t>
            </a:r>
          </a:p>
        </p:txBody>
      </p:sp>
      <p:sp>
        <p:nvSpPr>
          <p:cNvPr id="5" name="TextBox 4">
            <a:extLst>
              <a:ext uri="{FF2B5EF4-FFF2-40B4-BE49-F238E27FC236}">
                <a16:creationId xmlns:a16="http://schemas.microsoft.com/office/drawing/2014/main" id="{2DE7C059-3703-4330-B193-0997AA8218C4}"/>
              </a:ext>
            </a:extLst>
          </p:cNvPr>
          <p:cNvSpPr txBox="1"/>
          <p:nvPr/>
        </p:nvSpPr>
        <p:spPr>
          <a:xfrm>
            <a:off x="1013689" y="5157192"/>
            <a:ext cx="723071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Third largest expenditure for airlines is on </a:t>
            </a:r>
            <a:r>
              <a:rPr lang="en-US" b="1" dirty="0">
                <a:solidFill>
                  <a:schemeClr val="bg1">
                    <a:lumMod val="50000"/>
                  </a:schemeClr>
                </a:solidFill>
              </a:rPr>
              <a:t>Safety</a:t>
            </a:r>
          </a:p>
          <a:p>
            <a:pPr marL="285750" indent="-285750">
              <a:buFont typeface="Wingdings" panose="05000000000000000000" pitchFamily="2" charset="2"/>
              <a:buChar char="q"/>
            </a:pPr>
            <a:endParaRPr lang="en-US" b="1"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Airlines are expected to spend billions more on newer airlines to modernize their fleets</a:t>
            </a:r>
          </a:p>
        </p:txBody>
      </p:sp>
      <p:pic>
        <p:nvPicPr>
          <p:cNvPr id="2" name="Audio 1">
            <a:hlinkClick r:id="" action="ppaction://media"/>
            <a:extLst>
              <a:ext uri="{FF2B5EF4-FFF2-40B4-BE49-F238E27FC236}">
                <a16:creationId xmlns:a16="http://schemas.microsoft.com/office/drawing/2014/main" id="{3B1EE0C1-B2FF-40B9-BC3F-B2D51EE863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14617049"/>
      </p:ext>
    </p:extLst>
  </p:cSld>
  <p:clrMapOvr>
    <a:masterClrMapping/>
  </p:clrMapOvr>
  <mc:AlternateContent xmlns:mc="http://schemas.openxmlformats.org/markup-compatibility/2006">
    <mc:Choice xmlns:p14="http://schemas.microsoft.com/office/powerpoint/2010/main" Requires="p14">
      <p:transition spd="slow" p14:dur="2000" advTm="41527"/>
    </mc:Choice>
    <mc:Fallback>
      <p:transition spd="slow" advTm="41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9</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Final Comments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442C1322-41BA-4B33-8F41-DA5015D8D0C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3222119">
            <a:off x="1985898" y="3825662"/>
            <a:ext cx="1217472" cy="1689683"/>
          </a:xfrm>
          <a:prstGeom prst="rect">
            <a:avLst/>
          </a:prstGeom>
          <a:solidFill>
            <a:srgbClr val="FF9933"/>
          </a:solidFill>
          <a:ln>
            <a:solidFill>
              <a:schemeClr val="bg1"/>
            </a:solidFill>
          </a:ln>
        </p:spPr>
      </p:pic>
      <p:cxnSp>
        <p:nvCxnSpPr>
          <p:cNvPr id="5127" name="Straight Connector 5126">
            <a:extLst>
              <a:ext uri="{FF2B5EF4-FFF2-40B4-BE49-F238E27FC236}">
                <a16:creationId xmlns:a16="http://schemas.microsoft.com/office/drawing/2014/main" id="{E187FAFC-B7EF-42D9-9E7B-9F4E807E74F6}"/>
              </a:ext>
            </a:extLst>
          </p:cNvPr>
          <p:cNvCxnSpPr>
            <a:cxnSpLocks/>
            <a:endCxn id="18" idx="2"/>
          </p:cNvCxnSpPr>
          <p:nvPr/>
        </p:nvCxnSpPr>
        <p:spPr>
          <a:xfrm flipV="1">
            <a:off x="543485" y="5170637"/>
            <a:ext cx="1370250" cy="986408"/>
          </a:xfrm>
          <a:prstGeom prst="line">
            <a:avLst/>
          </a:prstGeom>
          <a:ln w="28575">
            <a:solidFill>
              <a:srgbClr val="FF9933"/>
            </a:solidFill>
            <a:prstDash val="dashDot"/>
          </a:ln>
        </p:spPr>
        <p:style>
          <a:lnRef idx="1">
            <a:schemeClr val="accent1"/>
          </a:lnRef>
          <a:fillRef idx="0">
            <a:schemeClr val="accent1"/>
          </a:fillRef>
          <a:effectRef idx="0">
            <a:schemeClr val="accent1"/>
          </a:effectRef>
          <a:fontRef idx="minor">
            <a:schemeClr val="tx1"/>
          </a:fontRef>
        </p:style>
      </p:cxnSp>
      <p:sp>
        <p:nvSpPr>
          <p:cNvPr id="5129" name="TextBox 5128">
            <a:extLst>
              <a:ext uri="{FF2B5EF4-FFF2-40B4-BE49-F238E27FC236}">
                <a16:creationId xmlns:a16="http://schemas.microsoft.com/office/drawing/2014/main" id="{1BD743C8-472A-4E5C-86D4-E4B276A8DA96}"/>
              </a:ext>
            </a:extLst>
          </p:cNvPr>
          <p:cNvSpPr txBox="1"/>
          <p:nvPr/>
        </p:nvSpPr>
        <p:spPr>
          <a:xfrm rot="19373887">
            <a:off x="514404" y="4203345"/>
            <a:ext cx="4926756" cy="369332"/>
          </a:xfrm>
          <a:prstGeom prst="rect">
            <a:avLst/>
          </a:prstGeom>
          <a:noFill/>
        </p:spPr>
        <p:txBody>
          <a:bodyPr wrap="square" rtlCol="0">
            <a:spAutoFit/>
          </a:bodyPr>
          <a:lstStyle/>
          <a:p>
            <a:r>
              <a:rPr lang="en-US" b="1" dirty="0">
                <a:solidFill>
                  <a:srgbClr val="FF9933"/>
                </a:solidFill>
              </a:rPr>
              <a:t>Airline Travel still the safest way to travel</a:t>
            </a:r>
          </a:p>
        </p:txBody>
      </p:sp>
      <p:pic>
        <p:nvPicPr>
          <p:cNvPr id="2" name="Audio 1">
            <a:hlinkClick r:id="" action="ppaction://media"/>
            <a:extLst>
              <a:ext uri="{FF2B5EF4-FFF2-40B4-BE49-F238E27FC236}">
                <a16:creationId xmlns:a16="http://schemas.microsoft.com/office/drawing/2014/main" id="{AE40D3A5-C4D2-44D2-94DF-0B5FD54259E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075604365"/>
      </p:ext>
    </p:extLst>
  </p:cSld>
  <p:clrMapOvr>
    <a:masterClrMapping/>
  </p:clrMapOvr>
  <mc:AlternateContent xmlns:mc="http://schemas.openxmlformats.org/markup-compatibility/2006">
    <mc:Choice xmlns:p14="http://schemas.microsoft.com/office/powerpoint/2010/main" Requires="p14">
      <p:transition spd="slow" p14:dur="2000" advTm="6790"/>
    </mc:Choice>
    <mc:Fallback>
      <p:transition spd="slow" advTm="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0.00017 1.48148E-6 L 0.47083 -0.46991 " pathEditMode="relative" rAng="0" ptsTypes="AA">
                                      <p:cBhvr>
                                        <p:cTn id="10" dur="4000" fill="hold"/>
                                        <p:tgtEl>
                                          <p:spTgt spid="18"/>
                                        </p:tgtEl>
                                        <p:attrNameLst>
                                          <p:attrName>ppt_x</p:attrName>
                                          <p:attrName>ppt_y</p:attrName>
                                        </p:attrNameLst>
                                      </p:cBhvr>
                                      <p:rCtr x="23524" y="-23495"/>
                                    </p:animMotion>
                                  </p:childTnLst>
                                </p:cTn>
                              </p:par>
                              <p:par>
                                <p:cTn id="11" presetID="56" presetClass="path" presetSubtype="0" accel="50000" decel="50000" fill="hold" nodeType="withEffect">
                                  <p:stCondLst>
                                    <p:cond delay="0"/>
                                  </p:stCondLst>
                                  <p:childTnLst>
                                    <p:animMotion origin="layout" path="M 5E-6 -4.44444E-6 L 0.4724 -0.46782 " pathEditMode="relative" rAng="0" ptsTypes="AA">
                                      <p:cBhvr>
                                        <p:cTn id="12" dur="4000" fill="hold"/>
                                        <p:tgtEl>
                                          <p:spTgt spid="5127"/>
                                        </p:tgtEl>
                                        <p:attrNameLst>
                                          <p:attrName>ppt_x</p:attrName>
                                          <p:attrName>ppt_y</p:attrName>
                                        </p:attrNameLst>
                                      </p:cBhvr>
                                      <p:rCtr x="23611" y="-23403"/>
                                    </p:animMotion>
                                  </p:childTnLst>
                                </p:cTn>
                              </p:par>
                              <p:par>
                                <p:cTn id="13" presetID="10" presetClass="entr" presetSubtype="0" fill="hold" grpId="0" nodeType="withEffect">
                                  <p:stCondLst>
                                    <p:cond delay="2500"/>
                                  </p:stCondLst>
                                  <p:childTnLst>
                                    <p:set>
                                      <p:cBhvr>
                                        <p:cTn id="14" dur="1" fill="hold">
                                          <p:stCondLst>
                                            <p:cond delay="0"/>
                                          </p:stCondLst>
                                        </p:cTn>
                                        <p:tgtEl>
                                          <p:spTgt spid="5129"/>
                                        </p:tgtEl>
                                        <p:attrNameLst>
                                          <p:attrName>style.visibility</p:attrName>
                                        </p:attrNameLst>
                                      </p:cBhvr>
                                      <p:to>
                                        <p:strVal val="visible"/>
                                      </p:to>
                                    </p:set>
                                    <p:animEffect transition="in" filter="fade">
                                      <p:cBhvr>
                                        <p:cTn id="15"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2"/>
                </p:tgtEl>
              </p:cMediaNode>
            </p:audio>
          </p:childTnLst>
        </p:cTn>
      </p:par>
    </p:tnLst>
    <p:bldLst>
      <p:bldP spid="512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8.7"/>
</p:tagLst>
</file>

<file path=ppt/tags/tag2.xml><?xml version="1.0" encoding="utf-8"?>
<p:tagLst xmlns:a="http://schemas.openxmlformats.org/drawingml/2006/main" xmlns:r="http://schemas.openxmlformats.org/officeDocument/2006/relationships" xmlns:p="http://schemas.openxmlformats.org/presentationml/2006/main">
  <p:tag name="TIMING" val="|2.9|15.9"/>
</p:tagLst>
</file>

<file path=ppt/tags/tag3.xml><?xml version="1.0" encoding="utf-8"?>
<p:tagLst xmlns:a="http://schemas.openxmlformats.org/drawingml/2006/main" xmlns:r="http://schemas.openxmlformats.org/officeDocument/2006/relationships" xmlns:p="http://schemas.openxmlformats.org/presentationml/2006/main">
  <p:tag name="TIMING" val="|11.1|13.2|11.5"/>
</p:tagLst>
</file>

<file path=ppt/tags/tag4.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16185</TotalTime>
  <Words>425</Words>
  <Application>Microsoft Office PowerPoint</Application>
  <PresentationFormat>On-screen Show (4:3)</PresentationFormat>
  <Paragraphs>74</Paragraphs>
  <Slides>10</Slides>
  <Notes>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Light Condensed</vt:lpstr>
      <vt:lpstr>Calibri</vt:lpstr>
      <vt:lpstr>Open Sans</vt:lpstr>
      <vt:lpstr>Wingdings</vt:lpstr>
      <vt:lpstr>Diseño predeterminado</vt:lpstr>
      <vt:lpstr>PowerPoint Presentation</vt:lpstr>
      <vt:lpstr>Airline Phases</vt:lpstr>
      <vt:lpstr>PowerPoint Presentation</vt:lpstr>
      <vt:lpstr>Fatalities by different Commercial Travel Modes</vt:lpstr>
      <vt:lpstr>Airline Accidents by Manufacturer</vt:lpstr>
      <vt:lpstr>Number of Accidents in the Last 10 Years</vt:lpstr>
      <vt:lpstr>Airline Safety Statics</vt:lpstr>
      <vt:lpstr>Top 4 Airlines Spent on Safety</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PPT Backgrounds</dc:title>
  <dc:creator>Free PPT Backgrounds</dc:creator>
  <dc:description>Free PPT Backgrounds_x000d_
http://www.freepptbackgrounds.net</dc:description>
  <cp:lastModifiedBy>Tushar Muley</cp:lastModifiedBy>
  <cp:revision>862</cp:revision>
  <dcterms:created xsi:type="dcterms:W3CDTF">2010-05-23T14:28:12Z</dcterms:created>
  <dcterms:modified xsi:type="dcterms:W3CDTF">2021-11-19T23:06:47Z</dcterms:modified>
</cp:coreProperties>
</file>